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4" r:id="rId10"/>
    <p:sldId id="289" r:id="rId11"/>
    <p:sldId id="265" r:id="rId12"/>
    <p:sldId id="275" r:id="rId13"/>
    <p:sldId id="284" r:id="rId14"/>
    <p:sldId id="290" r:id="rId15"/>
    <p:sldId id="276" r:id="rId16"/>
    <p:sldId id="268" r:id="rId17"/>
    <p:sldId id="269" r:id="rId18"/>
    <p:sldId id="270" r:id="rId19"/>
    <p:sldId id="271" r:id="rId20"/>
    <p:sldId id="285" r:id="rId21"/>
    <p:sldId id="286" r:id="rId22"/>
    <p:sldId id="288" r:id="rId23"/>
    <p:sldId id="282" r:id="rId24"/>
    <p:sldId id="272" r:id="rId25"/>
  </p:sldIdLst>
  <p:sldSz cx="121793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225" autoAdjust="0"/>
  </p:normalViewPr>
  <p:slideViewPr>
    <p:cSldViewPr snapToGrid="0">
      <p:cViewPr>
        <p:scale>
          <a:sx n="79" d="100"/>
          <a:sy n="79" d="100"/>
        </p:scale>
        <p:origin x="-942" y="-4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欢迎各位新同学来到我们的图书馆！今天，我们将一起开启一段探索知识海洋的旅程。这份“新生入馆教育”PPT将帮助大家快速了解图书馆的各项资源与服务，让你能够更好地利用这个宝贵的学习空间。希望通过今天的介绍，大家都能成为图书馆的主人，在这里找到属于自己的知识宝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>
                <a:solidFill>
                  <a:srgbClr val="000000"/>
                </a:solidFill>
              </a:rPr>
              <a:t>本次入馆教育将分为四个部分。首先，我们会一起“认识图书馆”，了解它的定义和价值。接着，我们将深入“图书馆概况”，看看它的历史、规模和丰富的馆藏资源。然后，我们会详细介绍“图书馆服务”，包括馆舍分布、特色空间和开放时间。最后，也是最重要的，我们将讲解“图书馆使用指南”，教大家如何高效地查找和借阅图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进入大学，意味着我们的学习方式需要发生一个重要的转变：从过去老师教什么我们学什么的“被动学习”，转变为主动探索自己兴趣、规划知识体系的“主动求知”。图书馆正是实现这一转变的最佳场所。它不仅是知识的宝库，更是培养我们信息素养的重要基地。希望大家能充分利用这里的资源，为自己的未来发展打下坚实的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那么，到底什么是图书馆呢？简单来说，它是一个收集、整理并提供信息服务的机构。对于我们大学而言，图书馆的地位尤为重要，它不仅是学校信息化水平的体现，更是支撑教学和科研的核心力量。它的发展与学校的发展紧密相连，是我们学习和研究不可或缺的伙伴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我们图书馆有着悠久的历史。它始建于1985年，在2009年我们搬进了这座现代化的新馆。近年来，我们不断发展，特别是在2020年，我们完成了数字共享空间的改造，为大家提供了更先进的学习环境。目前，我们实行的是藏、借、阅、咨一体化的全开放服务模式，让大家的学习更加便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我们的馆藏资源非常丰富。目前，纸质文献总量已达到约230万册，并且每年都在持续增加。同时，我们也大力发展电子资源，拥有海量的电子图书和期刊。更重要的是，我们购买了多个专业数据库，这些都是大家进行深入学习和研究的宝贵财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在数字资源方面，我们为大家准备了丰富的数据库。比如，大家写论文常用的维普中文期刊数据库；福建省高校共建的FULINK平台，可以共享全省高校的资源；还有超星的电子图书和报刊机，以及爱迪科森的视频资源。这些都需要通过校园网访问，大家可以在图书馆官网找到链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我们图书馆位于综合楼的1到5层。一层是密集书库，存放着不常用的图书。二层是大家最常来的地方，有服务台、报刊阅览室和电子阅读机。三到四层是主要的图书阅览区和自习区。五层是我们的数字共享空间，配备了先进的设备。此外，还有一些特色空间，比如红色经典阅读空间和小组研讨室，供大家使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>
                <a:solidFill>
                  <a:srgbClr val="000000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除了传统的借阅服务，我们还打造了多个特色服务空间。数字共享空间是一个集学习、讨论、研究于一体的一站式服务平台。互动体验区有视听舱和朗读亭，让阅读变得更加有趣。研讨室非常适合小组进行项目讨论或学习交流。文献检索区则为大家提供了便捷的检索工具和教学支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了解开馆时间非常重要。我们的文澜自习区开放时间最长，从早上7点半到晚上10点，是大家自习的好去处。报刊阅览室开放到晚上9点。服务台和图书阅览区在工作日开放到晚上8点，</a:t>
            </a:r>
            <a:r>
              <a:rPr lang="en-US" sz="1200" b="0" i="0" u="none" strike="noStrik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但周三下午是我们的</a:t>
            </a:r>
            <a:r>
              <a:rPr lang="zh-CN" altLang="en-US" sz="1200" b="0" i="0" u="none" strike="noStrik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业务学习</a:t>
            </a:r>
            <a:r>
              <a:rPr lang="en-US" sz="1200" b="0" i="0" u="none" strike="noStrik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时间</a:t>
            </a:r>
            <a:r>
              <a:rPr lang="en-US" sz="1200" b="0" i="0" u="none" strike="noStrik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，请大家留意。数字共享空间在周末也开放，方便大家使用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图书馆的图书是如何排列的呢？我们采用的是《中国图书馆分类法</a:t>
            </a:r>
            <a:r>
              <a:rPr lang="en-US" sz="1200" b="0" i="0" u="none" strike="noStrik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》，</a:t>
            </a:r>
            <a:r>
              <a:rPr lang="en-US" sz="1200" b="0" i="0" u="none" strike="noStrik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简称《中图法</a:t>
            </a:r>
            <a:r>
              <a:rPr lang="en-US" sz="1200" b="0" i="0" u="none" strike="noStrik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》。它将所有知识分为22个基本大类，用A到Z的字母来表示。比如，文学类的书在I区，历史地理类的在K区，工科类的在T区。了解分类法，能帮助大家更快地找到自己想要的书。</a:t>
            </a:r>
            <a:endParaRPr lang="en-US" sz="1200" b="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来了解一下图书分类和索书号。索书号是图书的“身份证”，它由两部分组成：分类号和著者号。比如这本《数字艺术》，它的索书号是O1-49/AN18。大家可以看到，在书脊的下方会有一个书标，上面清晰地印着索书号。通过索书号，我们就能准确地找到每一本书的位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>
              <a:lnSpc>
                <a:spcPct val="100000"/>
              </a:lnSpc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400" b="0" i="0" u="none" strike="noStrike" dirty="0" err="1" smtClean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了解了</a:t>
            </a:r>
            <a:r>
              <a:rPr lang="zh-CN" altLang="en-US" sz="1400" b="0" i="0" u="none" strike="noStrike" dirty="0" smtClean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图书</a:t>
            </a:r>
            <a:r>
              <a:rPr lang="en-US" sz="1400" b="0" i="0" u="none" strike="noStrike" dirty="0" err="1" smtClean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分类法</a:t>
            </a:r>
            <a:r>
              <a:rPr lang="zh-CN" altLang="en-US" sz="1400" b="0" i="0" u="none" strike="noStrike" dirty="0" smtClean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与索书号</a:t>
            </a:r>
            <a:r>
              <a:rPr lang="en-US" sz="1400" b="0" i="0" u="none" strike="noStrike" dirty="0" smtClean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</a:t>
            </a:r>
            <a:r>
              <a:rPr lang="en-US" sz="14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我们再来看看怎么在书架上找到自己要的书。大家按这四步来：第一，看书库门口墙上的标识牌，上面标着楼层和分类范围，先找对书库；第二，看书架立柱上贴的分类号范围牌，定位到具体架位；第三，记住八个字——左小右大、上小下大，架上的书从左到右、从上到下都是按索书号由小到大排的；第四，取书时一定要用代书板，把它插到取书的位置，不借就原样放回去，离库时再把代书板还给工作人员。掌握这四步，找书就又快又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借书其实很简单，只需要四个步骤。第一步，大家需要先在“学习通”APP上完成入馆教育考试，然后到二楼服务台开通借阅权限。第二步，登录“我的图书馆”完善个人信息，特别是邮箱。第三步，通过检索系统找到你想要的书。最后一步，拿着书到服务台办理借书手续就可以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在享受借阅服务的同时，我们也要遵守一些规则。每位同学一次可以借5本书，借期是30天。请大家务必爱护图书，不要涂划或损坏。在书库取书时，请正确使用代书板，保持书架整齐。另外，我们的阅读积分可以用来抵扣超期罚款，鼓励大家多读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最后，给大家几点温馨提示。为了营造良好的学习氛围，请大家保持安静。图书馆内禁止饮食，也请大家保管好自己的贵重物品。最重要的是，消防安全至关重要，严禁在馆内吸烟或使用任何明火。希望大家共同维护一个安全、整洁、安静的学习环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为了帮助大家避免忘记还书，我们提供了图书超期自动提醒服务。在图书到期前7天，系统会自动发送还书提醒到你预留的邮箱。如果到期当天还未归还，系统会再次发送催还通知。请大家务必关注自己的邮箱，及时还书。需要注意的是，“没收到信息”不能作为超期的理由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图书馆不仅是借书的地方，也是一个充满活力的文化空间。我们会定期举办各种阅读推广活动，比如名家讲座、读书沙龙、知识竞赛等等。这些活动旨在激发大家的阅读兴趣，丰富校园文化生活。欢迎大家积极关注和参与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>
              <a:lnSpc>
                <a:spcPct val="100000"/>
              </a:lnSpc>
              <a:defRPr sz="14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一页向大家介绍图书馆的三种联系方式。左边是图书馆的官方网站，大家可以在上面查询馆藏、访问数据库；中间是微信公众号，扫码关注后可以收到最新的通知和活动推送；右边是活动群，欢迎大家扫码入群，一起参与图书馆组织的各项阅读活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>
              <a:lnSpc>
                <a:spcPct val="100000"/>
              </a:lnSpc>
              <a:defRPr sz="14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我们的馆藏建设也离不开同学们的宝贵建议。如果你有想读的好书，而图书馆还没有收藏，可以通过这个图书推荐表告诉我们。我们会认真考虑大家的建议，不断丰富我们的馆藏，让图书馆更贴近大家的需求。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>
              <a:lnSpc>
                <a:spcPct val="100000"/>
              </a:lnSpc>
              <a:defRPr sz="14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除了利用图书馆的资源，大家也可以参与到图书馆的建设中来。我们招募义务馆员，让同学们有机会亲身体验图书馆的日常工作，为图书馆的发展贡献自己的一份力量。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512763"/>
            <a:ext cx="45561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天的入馆教育到此结束。希望通过这次介绍，大家对图书馆有了更全面的了解。记住，这里是人类知识的宝库，掌握了开启它的钥匙，全部知识都将属于你。祝愿大家在大学期间，能够充分利用图书馆的资源，学有所成，未来可期！谢谢大家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660900" y="1130300"/>
            <a:ext cx="2882900" cy="2489200"/>
          </a:xfrm>
          <a:prstGeom prst="triangle">
            <a:avLst>
              <a:gd name="adj" fmla="val 50000"/>
            </a:avLst>
          </a:prstGeom>
          <a:solidFill>
            <a:srgbClr val="F2F2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6400800"/>
            <a:ext cx="30480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048000" y="6400800"/>
            <a:ext cx="30607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96000" y="6400800"/>
            <a:ext cx="30480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144000" y="6400800"/>
            <a:ext cx="30480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 flipV="1">
            <a:off x="0" y="0"/>
            <a:ext cx="3048000" cy="88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368800" y="1562100"/>
            <a:ext cx="3606800" cy="2057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12800" b="0" i="0" u="none" strike="noStrike" dirty="0">
                <a:solidFill>
                  <a:srgbClr val="319095"/>
                </a:solidFill>
                <a:latin typeface="Impact"/>
                <a:ea typeface="Impact"/>
                <a:cs typeface="Impact"/>
                <a:sym typeface="Impact"/>
              </a:rPr>
              <a:t>2026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3746500" y="4775200"/>
            <a:ext cx="17399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900" b="0" i="0" u="none" strike="noStrike" dirty="0" err="1" smtClean="0">
                <a:solidFill>
                  <a:srgbClr val="262626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2159000" y="3556000"/>
            <a:ext cx="7874000" cy="1016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6000" b="1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新生入馆教育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5854700" y="4775200"/>
            <a:ext cx="25400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900" b="0" i="0" u="none" strike="noStrike" dirty="0">
                <a:solidFill>
                  <a:srgbClr val="262626"/>
                </a:solidFill>
                <a:latin typeface="微软雅黑"/>
                <a:ea typeface="微软雅黑"/>
                <a:cs typeface="微软雅黑"/>
                <a:sym typeface="微软雅黑"/>
              </a:rPr>
              <a:t>2026年9月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 flipV="1">
            <a:off x="3048000" y="2667"/>
            <a:ext cx="3048000" cy="88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 flipV="1">
            <a:off x="6083300" y="2667"/>
            <a:ext cx="3048000" cy="88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 flipV="1">
            <a:off x="9144000" y="2667"/>
            <a:ext cx="3048000" cy="88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" y="121426"/>
            <a:ext cx="3093465" cy="6644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1130300"/>
          </a:xfrm>
          <a:prstGeom prst="roundRect">
            <a:avLst>
              <a:gd name="adj" fmla="val 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50800" dist="38100" dir="5400000" algn="t">
              <a:srgbClr val="000000">
                <a:alpha val="4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3771900" y="215900"/>
            <a:ext cx="4635500" cy="774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44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目录 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2010798" y="1625580"/>
            <a:ext cx="800100" cy="698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3700" b="0" i="0" u="none" strike="noStrike" dirty="0">
                <a:solidFill>
                  <a:srgbClr val="319095"/>
                </a:solidFill>
                <a:latin typeface="Impact"/>
                <a:ea typeface="Impact"/>
                <a:cs typeface="Impact"/>
                <a:sym typeface="Impact"/>
              </a:rPr>
              <a:t>01</a:t>
            </a:r>
            <a:endParaRPr lang="en-US" sz="1100" dirty="0"/>
          </a:p>
        </p:txBody>
      </p:sp>
      <p:cxnSp>
        <p:nvCxnSpPr>
          <p:cNvPr id="5" name="Connector 5"/>
          <p:cNvCxnSpPr/>
          <p:nvPr/>
        </p:nvCxnSpPr>
        <p:spPr>
          <a:xfrm rot="5240155">
            <a:off x="2620326" y="1968554"/>
            <a:ext cx="54624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2975998" y="1625580"/>
            <a:ext cx="3365500" cy="698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l" defTabSz="1219200">
              <a:lnSpc>
                <a:spcPct val="100000"/>
              </a:lnSpc>
              <a:defRPr/>
            </a:pPr>
            <a:r>
              <a:rPr lang="en-US" sz="3700" b="1" i="0" u="none" strike="noStrike" dirty="0" err="1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认识图书馆</a:t>
            </a:r>
            <a:endParaRPr lang="en-US" sz="1100" dirty="0"/>
          </a:p>
        </p:txBody>
      </p:sp>
      <p:cxnSp>
        <p:nvCxnSpPr>
          <p:cNvPr id="7" name="Connector 7"/>
          <p:cNvCxnSpPr/>
          <p:nvPr/>
        </p:nvCxnSpPr>
        <p:spPr>
          <a:xfrm>
            <a:off x="6654826" y="1943079"/>
            <a:ext cx="285752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dash"/>
            <a:miter lim="1000000"/>
            <a:headEnd type="none" w="med" len="med"/>
            <a:tailEnd type="oval" w="med" len="med"/>
          </a:ln>
        </p:spPr>
      </p:cxnSp>
      <p:sp>
        <p:nvSpPr>
          <p:cNvPr id="8" name="AutoShape 8"/>
          <p:cNvSpPr/>
          <p:nvPr/>
        </p:nvSpPr>
        <p:spPr>
          <a:xfrm>
            <a:off x="9423426" y="1727179"/>
            <a:ext cx="876300" cy="457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2100" b="0" i="0" u="none" strike="noStrike" dirty="0">
                <a:solidFill>
                  <a:srgbClr val="319095"/>
                </a:solidFill>
                <a:latin typeface="Impact"/>
                <a:ea typeface="Impact"/>
                <a:cs typeface="Impact"/>
                <a:sym typeface="Impact"/>
              </a:rPr>
              <a:t>P04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2010798" y="2654280"/>
            <a:ext cx="800100" cy="698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3700" b="0" i="0" u="none" strike="noStrike" dirty="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02</a:t>
            </a:r>
            <a:endParaRPr lang="en-US" sz="1100" dirty="0"/>
          </a:p>
        </p:txBody>
      </p:sp>
      <p:cxnSp>
        <p:nvCxnSpPr>
          <p:cNvPr id="10" name="Connector 10"/>
          <p:cNvCxnSpPr/>
          <p:nvPr/>
        </p:nvCxnSpPr>
        <p:spPr>
          <a:xfrm rot="5243785">
            <a:off x="2613977" y="30036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2975998" y="2654280"/>
            <a:ext cx="3365500" cy="698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l" defTabSz="1219200">
              <a:lnSpc>
                <a:spcPct val="100000"/>
              </a:lnSpc>
              <a:defRPr/>
            </a:pPr>
            <a:r>
              <a:rPr lang="en-US" sz="3700" b="1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图书馆概况</a:t>
            </a:r>
            <a:endParaRPr lang="en-US" sz="1100" dirty="0"/>
          </a:p>
        </p:txBody>
      </p:sp>
      <p:cxnSp>
        <p:nvCxnSpPr>
          <p:cNvPr id="12" name="Connector 12"/>
          <p:cNvCxnSpPr/>
          <p:nvPr/>
        </p:nvCxnSpPr>
        <p:spPr>
          <a:xfrm>
            <a:off x="6654826" y="2984479"/>
            <a:ext cx="285752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dash"/>
            <a:miter lim="1000000"/>
            <a:headEnd type="none" w="med" len="med"/>
            <a:tailEnd type="oval" w="med" len="med"/>
          </a:ln>
        </p:spPr>
      </p:cxnSp>
      <p:sp>
        <p:nvSpPr>
          <p:cNvPr id="13" name="AutoShape 13"/>
          <p:cNvSpPr/>
          <p:nvPr/>
        </p:nvSpPr>
        <p:spPr>
          <a:xfrm>
            <a:off x="9423426" y="2755879"/>
            <a:ext cx="876300" cy="457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2100" b="0" i="0" u="none" strike="noStrike" dirty="0" smtClean="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P05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2010798" y="3695680"/>
            <a:ext cx="800100" cy="698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3700" b="0" i="0" u="none" strike="noStrike" dirty="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03</a:t>
            </a:r>
            <a:endParaRPr lang="en-US" sz="1100" dirty="0"/>
          </a:p>
        </p:txBody>
      </p:sp>
      <p:cxnSp>
        <p:nvCxnSpPr>
          <p:cNvPr id="15" name="Connector 15"/>
          <p:cNvCxnSpPr/>
          <p:nvPr/>
        </p:nvCxnSpPr>
        <p:spPr>
          <a:xfrm rot="5243785">
            <a:off x="2613977" y="40323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2975998" y="3695680"/>
            <a:ext cx="3365500" cy="698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l" defTabSz="1219200">
              <a:lnSpc>
                <a:spcPct val="100000"/>
              </a:lnSpc>
              <a:defRPr/>
            </a:pPr>
            <a:r>
              <a:rPr lang="en-US" sz="3700" b="1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图书馆服务</a:t>
            </a:r>
            <a:endParaRPr lang="en-US" sz="1100" dirty="0"/>
          </a:p>
        </p:txBody>
      </p:sp>
      <p:cxnSp>
        <p:nvCxnSpPr>
          <p:cNvPr id="17" name="Connector 17"/>
          <p:cNvCxnSpPr/>
          <p:nvPr/>
        </p:nvCxnSpPr>
        <p:spPr>
          <a:xfrm>
            <a:off x="6654826" y="4013179"/>
            <a:ext cx="285752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dash"/>
            <a:miter lim="1000000"/>
            <a:headEnd type="none" w="med" len="med"/>
            <a:tailEnd type="oval" w="med" len="med"/>
          </a:ln>
        </p:spPr>
      </p:cxnSp>
      <p:sp>
        <p:nvSpPr>
          <p:cNvPr id="18" name="AutoShape 18"/>
          <p:cNvSpPr/>
          <p:nvPr/>
        </p:nvSpPr>
        <p:spPr>
          <a:xfrm>
            <a:off x="9423426" y="3784579"/>
            <a:ext cx="876300" cy="457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2100" b="0" i="0" u="none" strike="noStrike" dirty="0" smtClean="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P08</a:t>
            </a:r>
            <a:endParaRPr lang="en-US" sz="1100" dirty="0"/>
          </a:p>
        </p:txBody>
      </p:sp>
      <p:sp>
        <p:nvSpPr>
          <p:cNvPr id="19" name="AutoShape 19"/>
          <p:cNvSpPr/>
          <p:nvPr/>
        </p:nvSpPr>
        <p:spPr>
          <a:xfrm>
            <a:off x="2010798" y="4724380"/>
            <a:ext cx="800100" cy="698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3700" b="0" i="0" u="none" strike="noStrike" dirty="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04</a:t>
            </a:r>
            <a:endParaRPr lang="en-US" sz="1100" dirty="0"/>
          </a:p>
        </p:txBody>
      </p:sp>
      <p:cxnSp>
        <p:nvCxnSpPr>
          <p:cNvPr id="20" name="Connector 20"/>
          <p:cNvCxnSpPr/>
          <p:nvPr/>
        </p:nvCxnSpPr>
        <p:spPr>
          <a:xfrm rot="5240155">
            <a:off x="2620326" y="5067354"/>
            <a:ext cx="54624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2975997" y="4724380"/>
            <a:ext cx="3543341" cy="698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l" defTabSz="1219200">
              <a:lnSpc>
                <a:spcPct val="100000"/>
              </a:lnSpc>
              <a:defRPr/>
            </a:pPr>
            <a:r>
              <a:rPr lang="en-US" sz="3700" b="1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图书馆使用指南</a:t>
            </a:r>
            <a:endParaRPr lang="en-US" sz="1100" dirty="0"/>
          </a:p>
        </p:txBody>
      </p:sp>
      <p:cxnSp>
        <p:nvCxnSpPr>
          <p:cNvPr id="22" name="Connector 22"/>
          <p:cNvCxnSpPr/>
          <p:nvPr/>
        </p:nvCxnSpPr>
        <p:spPr>
          <a:xfrm>
            <a:off x="6654826" y="5054579"/>
            <a:ext cx="285752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dash"/>
            <a:miter lim="1000000"/>
            <a:headEnd type="none" w="med" len="med"/>
            <a:tailEnd type="oval" w="med" len="med"/>
          </a:ln>
        </p:spPr>
      </p:cxnSp>
      <p:sp>
        <p:nvSpPr>
          <p:cNvPr id="23" name="AutoShape 23"/>
          <p:cNvSpPr/>
          <p:nvPr/>
        </p:nvSpPr>
        <p:spPr>
          <a:xfrm>
            <a:off x="9423426" y="4825979"/>
            <a:ext cx="876300" cy="457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2100" b="0" i="0" u="none" strike="noStrike" dirty="0" smtClean="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P11</a:t>
            </a:r>
            <a:endParaRPr lang="en-US" sz="1100" dirty="0"/>
          </a:p>
        </p:txBody>
      </p:sp>
      <p:sp>
        <p:nvSpPr>
          <p:cNvPr id="24" name="AutoShape 24"/>
          <p:cNvSpPr/>
          <p:nvPr/>
        </p:nvSpPr>
        <p:spPr>
          <a:xfrm>
            <a:off x="0" y="6616700"/>
            <a:ext cx="3048000" cy="2413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3048000" y="6616700"/>
            <a:ext cx="3060700" cy="2413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096000" y="6616700"/>
            <a:ext cx="3048000" cy="2413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9144000" y="6616700"/>
            <a:ext cx="3048000" cy="2413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4"/>
          <p:cNvSpPr/>
          <p:nvPr/>
        </p:nvSpPr>
        <p:spPr>
          <a:xfrm>
            <a:off x="2057402" y="5740391"/>
            <a:ext cx="800100" cy="698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0" rIns="127000" bIns="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3700" b="0" i="0" u="none" strike="noStrike" dirty="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05</a:t>
            </a:r>
            <a:endParaRPr lang="en-US" sz="1100" dirty="0"/>
          </a:p>
        </p:txBody>
      </p:sp>
      <p:cxnSp>
        <p:nvCxnSpPr>
          <p:cNvPr id="29" name="Connector 25"/>
          <p:cNvCxnSpPr/>
          <p:nvPr/>
        </p:nvCxnSpPr>
        <p:spPr>
          <a:xfrm rot="5243805">
            <a:off x="2660511" y="6089785"/>
            <a:ext cx="559089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0" name="AutoShape 26"/>
          <p:cNvSpPr/>
          <p:nvPr/>
        </p:nvSpPr>
        <p:spPr>
          <a:xfrm>
            <a:off x="3022602" y="5740391"/>
            <a:ext cx="3365500" cy="698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0" rIns="127000" bIns="0" rtlCol="0" anchor="t" anchorCtr="0"/>
          <a:lstStyle/>
          <a:p>
            <a:pPr marL="0" indent="0" algn="l" defTabSz="1219200">
              <a:lnSpc>
                <a:spcPct val="100000"/>
              </a:lnSpc>
              <a:defRPr/>
            </a:pPr>
            <a:r>
              <a:rPr lang="en-US" sz="3700" b="1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义务馆员招聘</a:t>
            </a:r>
            <a:endParaRPr lang="en-US" sz="3700" dirty="0"/>
          </a:p>
        </p:txBody>
      </p:sp>
      <p:cxnSp>
        <p:nvCxnSpPr>
          <p:cNvPr id="31" name="Connector 27"/>
          <p:cNvCxnSpPr/>
          <p:nvPr/>
        </p:nvCxnSpPr>
        <p:spPr>
          <a:xfrm>
            <a:off x="6705602" y="6057891"/>
            <a:ext cx="2857556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95959">
                <a:alpha val="100000"/>
              </a:srgbClr>
            </a:solidFill>
            <a:prstDash val="dash"/>
            <a:miter lim="1000000"/>
            <a:headEnd type="none" w="med" len="med"/>
            <a:tailEnd type="oval" w="med" len="med"/>
          </a:ln>
        </p:spPr>
      </p:cxnSp>
      <p:sp>
        <p:nvSpPr>
          <p:cNvPr id="32" name="AutoShape 28"/>
          <p:cNvSpPr/>
          <p:nvPr/>
        </p:nvSpPr>
        <p:spPr>
          <a:xfrm>
            <a:off x="9474202" y="5841991"/>
            <a:ext cx="8763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0" rIns="127000" bIns="0" rtlCol="0" anchor="t" anchorCtr="0"/>
          <a:lstStyle/>
          <a:p>
            <a:pPr marL="0" indent="0" algn="ctr" defTabSz="1219200">
              <a:lnSpc>
                <a:spcPct val="100000"/>
              </a:lnSpc>
              <a:defRPr/>
            </a:pPr>
            <a:r>
              <a:rPr lang="en-US" sz="2100" b="0" i="0" u="none" strike="noStrike" dirty="0" smtClean="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P21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学习角色的转变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445000" y="1600200"/>
            <a:ext cx="6692900" cy="901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50000"/>
              </a:lnSpc>
              <a:defRPr/>
            </a:pPr>
            <a:r>
              <a:rPr lang="en-US" sz="2100" b="1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01 </a:t>
            </a:r>
            <a:r>
              <a:rPr lang="en-US" sz="2100" b="1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角色重塑：从被动到主动</a:t>
            </a:r>
            <a:endParaRPr lang="en-US" sz="1100" dirty="0"/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从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被动灌输转向主动求知，掌握学习的主动权。</a:t>
            </a:r>
            <a:endParaRPr lang="zh-CN" altLang="en-US" dirty="0">
              <a:effectLst/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rot="-19569">
            <a:off x="4444982" y="2889250"/>
            <a:ext cx="669294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dash"/>
            <a:miter lim="1000000"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4445000" y="3276600"/>
            <a:ext cx="6692900" cy="901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50000"/>
              </a:lnSpc>
              <a:defRPr/>
            </a:pPr>
            <a:r>
              <a:rPr lang="en-US" sz="2100" b="1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02 </a:t>
            </a:r>
            <a:r>
              <a:rPr lang="en-US" sz="2100" b="1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能力进阶：培育信息素养</a:t>
            </a:r>
            <a:endParaRPr lang="en-US" sz="1100" dirty="0"/>
          </a:p>
          <a:p>
            <a:pPr defTabSz="1092200">
              <a:lnSpc>
                <a:spcPct val="15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利用图书馆提升信息素养，学会高效检索、筛选和整合信息。</a:t>
            </a:r>
            <a:endParaRPr lang="en-US" b="0" i="0" u="none" strike="noStrike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cxnSp>
        <p:nvCxnSpPr>
          <p:cNvPr id="9" name="Connector 9"/>
          <p:cNvCxnSpPr/>
          <p:nvPr/>
        </p:nvCxnSpPr>
        <p:spPr>
          <a:xfrm>
            <a:off x="4445000" y="4622800"/>
            <a:ext cx="683261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dash"/>
            <a:miter lim="1000000"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4508500" y="4711700"/>
            <a:ext cx="6629400" cy="901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50000"/>
              </a:lnSpc>
              <a:defRPr/>
            </a:pPr>
            <a:r>
              <a:rPr lang="en-US" sz="2100" b="1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03 </a:t>
            </a:r>
            <a:r>
              <a:rPr lang="en-US" sz="2100" b="1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价值沉淀：蓄力未来发展</a:t>
            </a:r>
            <a:endParaRPr lang="en-US" sz="1100" dirty="0"/>
          </a:p>
          <a:p>
            <a:pPr defTabSz="1092200">
              <a:lnSpc>
                <a:spcPct val="15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利用馆藏资源拓展视野，积累知识，为未来职业发展奠定基础。</a:t>
            </a:r>
            <a:endParaRPr lang="en-US" b="0" i="0" u="none" strike="noStrike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4445000" y="5829300"/>
            <a:ext cx="683261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dash"/>
            <a:miter lim="1000000"/>
            <a:headEnd type="none" w="med" len="med"/>
            <a:tailEnd type="none" w="med" len="med"/>
          </a:ln>
        </p:spPr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l="21929" r="21929"/>
          <a:stretch>
            <a:fillRect/>
          </a:stretch>
        </p:blipFill>
        <p:spPr>
          <a:xfrm>
            <a:off x="1001184" y="1651005"/>
            <a:ext cx="1615017" cy="4152899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3" name="AutoShape 13"/>
          <p:cNvSpPr/>
          <p:nvPr/>
        </p:nvSpPr>
        <p:spPr>
          <a:xfrm>
            <a:off x="3352800" y="1841500"/>
            <a:ext cx="876300" cy="723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3619500" y="1968500"/>
            <a:ext cx="382119" cy="457302"/>
          </a:xfrm>
          <a:custGeom>
            <a:avLst/>
            <a:gdLst/>
            <a:ahLst/>
            <a:cxnLst/>
            <a:rect l="l" t="t" r="r" b="b"/>
            <a:pathLst>
              <a:path w="382119" h="457302">
                <a:moveTo>
                  <a:pt x="382119" y="85053"/>
                </a:moveTo>
                <a:cubicBezTo>
                  <a:pt x="381015" y="83950"/>
                  <a:pt x="381015" y="83950"/>
                  <a:pt x="381015" y="82845"/>
                </a:cubicBezTo>
                <a:cubicBezTo>
                  <a:pt x="381015" y="82845"/>
                  <a:pt x="381015" y="82845"/>
                  <a:pt x="381015" y="81740"/>
                </a:cubicBezTo>
                <a:cubicBezTo>
                  <a:pt x="381015" y="81740"/>
                  <a:pt x="379910" y="80635"/>
                  <a:pt x="378805" y="79531"/>
                </a:cubicBezTo>
                <a:cubicBezTo>
                  <a:pt x="301498" y="2210"/>
                  <a:pt x="301498" y="2210"/>
                  <a:pt x="301498" y="2210"/>
                </a:cubicBezTo>
                <a:cubicBezTo>
                  <a:pt x="300394" y="1105"/>
                  <a:pt x="300394" y="1105"/>
                  <a:pt x="299289" y="0"/>
                </a:cubicBezTo>
                <a:cubicBezTo>
                  <a:pt x="299289" y="0"/>
                  <a:pt x="298186" y="0"/>
                  <a:pt x="298186" y="0"/>
                </a:cubicBezTo>
                <a:cubicBezTo>
                  <a:pt x="298186" y="0"/>
                  <a:pt x="297081" y="0"/>
                  <a:pt x="295976" y="0"/>
                </a:cubicBezTo>
                <a:cubicBezTo>
                  <a:pt x="295976" y="0"/>
                  <a:pt x="295976" y="0"/>
                  <a:pt x="295976" y="0"/>
                </a:cubicBezTo>
                <a:cubicBezTo>
                  <a:pt x="7730" y="0"/>
                  <a:pt x="7730" y="0"/>
                  <a:pt x="7730" y="0"/>
                </a:cubicBezTo>
                <a:cubicBezTo>
                  <a:pt x="3313" y="0"/>
                  <a:pt x="0" y="3313"/>
                  <a:pt x="0" y="7732"/>
                </a:cubicBezTo>
                <a:cubicBezTo>
                  <a:pt x="0" y="449569"/>
                  <a:pt x="0" y="449569"/>
                  <a:pt x="0" y="449569"/>
                </a:cubicBezTo>
                <a:cubicBezTo>
                  <a:pt x="0" y="453987"/>
                  <a:pt x="3313" y="457302"/>
                  <a:pt x="7730" y="457302"/>
                </a:cubicBezTo>
                <a:cubicBezTo>
                  <a:pt x="373283" y="457302"/>
                  <a:pt x="373283" y="457302"/>
                  <a:pt x="373283" y="457302"/>
                </a:cubicBezTo>
                <a:cubicBezTo>
                  <a:pt x="377702" y="457302"/>
                  <a:pt x="382119" y="453987"/>
                  <a:pt x="382119" y="449569"/>
                </a:cubicBezTo>
                <a:cubicBezTo>
                  <a:pt x="382119" y="85053"/>
                  <a:pt x="382119" y="85053"/>
                  <a:pt x="382119" y="85053"/>
                </a:cubicBezTo>
                <a:cubicBezTo>
                  <a:pt x="382119" y="85053"/>
                  <a:pt x="382119" y="85053"/>
                  <a:pt x="382119" y="85053"/>
                </a:cubicBezTo>
                <a:close/>
                <a:moveTo>
                  <a:pt x="303708" y="27615"/>
                </a:moveTo>
                <a:cubicBezTo>
                  <a:pt x="353405" y="77321"/>
                  <a:pt x="353405" y="77321"/>
                  <a:pt x="353405" y="77321"/>
                </a:cubicBezTo>
                <a:cubicBezTo>
                  <a:pt x="303708" y="77321"/>
                  <a:pt x="303708" y="77321"/>
                  <a:pt x="303708" y="77321"/>
                </a:cubicBezTo>
                <a:lnTo>
                  <a:pt x="303708" y="27615"/>
                </a:lnTo>
                <a:close/>
                <a:moveTo>
                  <a:pt x="15461" y="441837"/>
                </a:moveTo>
                <a:cubicBezTo>
                  <a:pt x="15461" y="15465"/>
                  <a:pt x="15461" y="15465"/>
                  <a:pt x="15461" y="15465"/>
                </a:cubicBezTo>
                <a:cubicBezTo>
                  <a:pt x="287142" y="15465"/>
                  <a:pt x="287142" y="15465"/>
                  <a:pt x="287142" y="15465"/>
                </a:cubicBezTo>
                <a:cubicBezTo>
                  <a:pt x="287142" y="85053"/>
                  <a:pt x="287142" y="85053"/>
                  <a:pt x="287142" y="85053"/>
                </a:cubicBezTo>
                <a:cubicBezTo>
                  <a:pt x="287142" y="89471"/>
                  <a:pt x="291559" y="93890"/>
                  <a:pt x="295976" y="93890"/>
                </a:cubicBezTo>
                <a:cubicBezTo>
                  <a:pt x="365553" y="93890"/>
                  <a:pt x="365553" y="93890"/>
                  <a:pt x="365553" y="93890"/>
                </a:cubicBezTo>
                <a:cubicBezTo>
                  <a:pt x="365553" y="441837"/>
                  <a:pt x="365553" y="441837"/>
                  <a:pt x="365553" y="441837"/>
                </a:cubicBezTo>
                <a:lnTo>
                  <a:pt x="15461" y="4418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3352800" y="3441700"/>
            <a:ext cx="876300" cy="723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3530600" y="3505200"/>
            <a:ext cx="582215" cy="583264"/>
          </a:xfrm>
          <a:custGeom>
            <a:avLst/>
            <a:gdLst/>
            <a:ahLst/>
            <a:cxnLst/>
            <a:rect l="l" t="t" r="r" b="b"/>
            <a:pathLst>
              <a:path w="582215" h="583264">
                <a:moveTo>
                  <a:pt x="477388" y="280307"/>
                </a:moveTo>
                <a:cubicBezTo>
                  <a:pt x="447639" y="280307"/>
                  <a:pt x="422142" y="291631"/>
                  <a:pt x="402309" y="311452"/>
                </a:cubicBezTo>
                <a:cubicBezTo>
                  <a:pt x="352729" y="261902"/>
                  <a:pt x="352729" y="261902"/>
                  <a:pt x="352729" y="261902"/>
                </a:cubicBezTo>
                <a:cubicBezTo>
                  <a:pt x="382477" y="235005"/>
                  <a:pt x="400892" y="195365"/>
                  <a:pt x="400892" y="151479"/>
                </a:cubicBezTo>
                <a:cubicBezTo>
                  <a:pt x="400892" y="67953"/>
                  <a:pt x="332896" y="0"/>
                  <a:pt x="249319" y="0"/>
                </a:cubicBezTo>
                <a:cubicBezTo>
                  <a:pt x="165740" y="0"/>
                  <a:pt x="96327" y="67953"/>
                  <a:pt x="96327" y="151479"/>
                </a:cubicBezTo>
                <a:cubicBezTo>
                  <a:pt x="96327" y="203859"/>
                  <a:pt x="124659" y="250577"/>
                  <a:pt x="164324" y="277475"/>
                </a:cubicBezTo>
                <a:cubicBezTo>
                  <a:pt x="135992" y="376573"/>
                  <a:pt x="135992" y="376573"/>
                  <a:pt x="135992" y="376573"/>
                </a:cubicBezTo>
                <a:cubicBezTo>
                  <a:pt x="126075" y="373742"/>
                  <a:pt x="116159" y="372326"/>
                  <a:pt x="104827" y="372326"/>
                </a:cubicBezTo>
                <a:cubicBezTo>
                  <a:pt x="46747" y="372326"/>
                  <a:pt x="0" y="419044"/>
                  <a:pt x="0" y="477087"/>
                </a:cubicBezTo>
                <a:cubicBezTo>
                  <a:pt x="0" y="535131"/>
                  <a:pt x="46747" y="583264"/>
                  <a:pt x="104827" y="583264"/>
                </a:cubicBezTo>
                <a:cubicBezTo>
                  <a:pt x="162907" y="583264"/>
                  <a:pt x="211070" y="535131"/>
                  <a:pt x="211070" y="477087"/>
                </a:cubicBezTo>
                <a:cubicBezTo>
                  <a:pt x="211070" y="437448"/>
                  <a:pt x="188406" y="402055"/>
                  <a:pt x="155824" y="385068"/>
                </a:cubicBezTo>
                <a:cubicBezTo>
                  <a:pt x="184155" y="288801"/>
                  <a:pt x="184155" y="288801"/>
                  <a:pt x="184155" y="288801"/>
                </a:cubicBezTo>
                <a:cubicBezTo>
                  <a:pt x="203987" y="297294"/>
                  <a:pt x="225237" y="302957"/>
                  <a:pt x="249319" y="302957"/>
                </a:cubicBezTo>
                <a:cubicBezTo>
                  <a:pt x="281899" y="302957"/>
                  <a:pt x="311648" y="293047"/>
                  <a:pt x="337147" y="276060"/>
                </a:cubicBezTo>
                <a:cubicBezTo>
                  <a:pt x="389560" y="328440"/>
                  <a:pt x="389560" y="328440"/>
                  <a:pt x="389560" y="328440"/>
                </a:cubicBezTo>
                <a:cubicBezTo>
                  <a:pt x="378228" y="344013"/>
                  <a:pt x="371145" y="363832"/>
                  <a:pt x="371145" y="386483"/>
                </a:cubicBezTo>
                <a:cubicBezTo>
                  <a:pt x="371145" y="444527"/>
                  <a:pt x="419308" y="491244"/>
                  <a:pt x="477388" y="491244"/>
                </a:cubicBezTo>
                <a:cubicBezTo>
                  <a:pt x="535468" y="491244"/>
                  <a:pt x="582215" y="444527"/>
                  <a:pt x="582215" y="386483"/>
                </a:cubicBezTo>
                <a:cubicBezTo>
                  <a:pt x="582215" y="327024"/>
                  <a:pt x="535468" y="280307"/>
                  <a:pt x="477388" y="280307"/>
                </a:cubicBezTo>
                <a:close/>
                <a:moveTo>
                  <a:pt x="189822" y="477087"/>
                </a:moveTo>
                <a:cubicBezTo>
                  <a:pt x="189822" y="523805"/>
                  <a:pt x="151574" y="562028"/>
                  <a:pt x="104827" y="562028"/>
                </a:cubicBezTo>
                <a:cubicBezTo>
                  <a:pt x="58080" y="562028"/>
                  <a:pt x="19832" y="523805"/>
                  <a:pt x="19832" y="477087"/>
                </a:cubicBezTo>
                <a:cubicBezTo>
                  <a:pt x="19832" y="430370"/>
                  <a:pt x="58080" y="393562"/>
                  <a:pt x="104827" y="393562"/>
                </a:cubicBezTo>
                <a:cubicBezTo>
                  <a:pt x="151574" y="393562"/>
                  <a:pt x="189822" y="430370"/>
                  <a:pt x="189822" y="477087"/>
                </a:cubicBezTo>
                <a:close/>
                <a:moveTo>
                  <a:pt x="117577" y="151479"/>
                </a:moveTo>
                <a:cubicBezTo>
                  <a:pt x="117577" y="79278"/>
                  <a:pt x="177072" y="19820"/>
                  <a:pt x="249319" y="19820"/>
                </a:cubicBezTo>
                <a:cubicBezTo>
                  <a:pt x="321564" y="19820"/>
                  <a:pt x="379644" y="79278"/>
                  <a:pt x="379644" y="151479"/>
                </a:cubicBezTo>
                <a:cubicBezTo>
                  <a:pt x="379644" y="223679"/>
                  <a:pt x="321564" y="283138"/>
                  <a:pt x="249319" y="283138"/>
                </a:cubicBezTo>
                <a:cubicBezTo>
                  <a:pt x="177072" y="283138"/>
                  <a:pt x="117577" y="223679"/>
                  <a:pt x="117577" y="151479"/>
                </a:cubicBezTo>
                <a:close/>
                <a:moveTo>
                  <a:pt x="477388" y="470009"/>
                </a:moveTo>
                <a:cubicBezTo>
                  <a:pt x="430640" y="470009"/>
                  <a:pt x="392393" y="433201"/>
                  <a:pt x="392393" y="386483"/>
                </a:cubicBezTo>
                <a:cubicBezTo>
                  <a:pt x="392393" y="339766"/>
                  <a:pt x="430640" y="301542"/>
                  <a:pt x="477388" y="301542"/>
                </a:cubicBezTo>
                <a:cubicBezTo>
                  <a:pt x="524135" y="301542"/>
                  <a:pt x="562383" y="339766"/>
                  <a:pt x="562383" y="386483"/>
                </a:cubicBezTo>
                <a:cubicBezTo>
                  <a:pt x="562383" y="433201"/>
                  <a:pt x="524135" y="470009"/>
                  <a:pt x="477388" y="47000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3365500" y="4838700"/>
            <a:ext cx="876300" cy="723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3606800" y="4889500"/>
            <a:ext cx="342798" cy="631869"/>
          </a:xfrm>
          <a:custGeom>
            <a:avLst/>
            <a:gdLst/>
            <a:ahLst/>
            <a:cxnLst/>
            <a:rect l="l" t="t" r="r" b="b"/>
            <a:pathLst>
              <a:path w="342798" h="631869">
                <a:moveTo>
                  <a:pt x="8429" y="160073"/>
                </a:moveTo>
                <a:cubicBezTo>
                  <a:pt x="2809" y="165691"/>
                  <a:pt x="2809" y="174114"/>
                  <a:pt x="5620" y="182540"/>
                </a:cubicBezTo>
                <a:cubicBezTo>
                  <a:pt x="8429" y="193773"/>
                  <a:pt x="8429" y="193773"/>
                  <a:pt x="8429" y="193773"/>
                </a:cubicBezTo>
                <a:cubicBezTo>
                  <a:pt x="11240" y="207815"/>
                  <a:pt x="25288" y="216239"/>
                  <a:pt x="39337" y="216239"/>
                </a:cubicBezTo>
                <a:cubicBezTo>
                  <a:pt x="39337" y="216239"/>
                  <a:pt x="39337" y="216239"/>
                  <a:pt x="39337" y="216239"/>
                </a:cubicBezTo>
                <a:cubicBezTo>
                  <a:pt x="42147" y="216239"/>
                  <a:pt x="44957" y="216239"/>
                  <a:pt x="47767" y="213431"/>
                </a:cubicBezTo>
                <a:cubicBezTo>
                  <a:pt x="314701" y="134799"/>
                  <a:pt x="314701" y="134799"/>
                  <a:pt x="314701" y="134799"/>
                </a:cubicBezTo>
                <a:cubicBezTo>
                  <a:pt x="323130" y="131990"/>
                  <a:pt x="331560" y="126374"/>
                  <a:pt x="334369" y="117949"/>
                </a:cubicBezTo>
                <a:cubicBezTo>
                  <a:pt x="337180" y="112333"/>
                  <a:pt x="339989" y="103908"/>
                  <a:pt x="337180" y="95482"/>
                </a:cubicBezTo>
                <a:cubicBezTo>
                  <a:pt x="334369" y="84249"/>
                  <a:pt x="334369" y="84249"/>
                  <a:pt x="334369" y="84249"/>
                </a:cubicBezTo>
                <a:cubicBezTo>
                  <a:pt x="328750" y="70208"/>
                  <a:pt x="317510" y="61783"/>
                  <a:pt x="303461" y="61783"/>
                </a:cubicBezTo>
                <a:cubicBezTo>
                  <a:pt x="300652" y="61783"/>
                  <a:pt x="297842" y="61783"/>
                  <a:pt x="295032" y="64591"/>
                </a:cubicBezTo>
                <a:cubicBezTo>
                  <a:pt x="25288" y="143224"/>
                  <a:pt x="25288" y="143224"/>
                  <a:pt x="25288" y="143224"/>
                </a:cubicBezTo>
                <a:cubicBezTo>
                  <a:pt x="16859" y="146032"/>
                  <a:pt x="11240" y="151648"/>
                  <a:pt x="8429" y="160073"/>
                </a:cubicBezTo>
                <a:close/>
                <a:moveTo>
                  <a:pt x="297842" y="78632"/>
                </a:moveTo>
                <a:cubicBezTo>
                  <a:pt x="300652" y="78632"/>
                  <a:pt x="300652" y="78632"/>
                  <a:pt x="303461" y="78632"/>
                </a:cubicBezTo>
                <a:cubicBezTo>
                  <a:pt x="309081" y="78632"/>
                  <a:pt x="314701" y="84249"/>
                  <a:pt x="317510" y="89865"/>
                </a:cubicBezTo>
                <a:cubicBezTo>
                  <a:pt x="320321" y="98290"/>
                  <a:pt x="320321" y="98290"/>
                  <a:pt x="320321" y="98290"/>
                </a:cubicBezTo>
                <a:cubicBezTo>
                  <a:pt x="323130" y="103908"/>
                  <a:pt x="320321" y="106716"/>
                  <a:pt x="320321" y="112333"/>
                </a:cubicBezTo>
                <a:cubicBezTo>
                  <a:pt x="317510" y="115141"/>
                  <a:pt x="314701" y="117949"/>
                  <a:pt x="311890" y="117949"/>
                </a:cubicBezTo>
                <a:cubicBezTo>
                  <a:pt x="42147" y="199390"/>
                  <a:pt x="42147" y="199390"/>
                  <a:pt x="42147" y="199390"/>
                </a:cubicBezTo>
                <a:cubicBezTo>
                  <a:pt x="42147" y="199390"/>
                  <a:pt x="39337" y="199390"/>
                  <a:pt x="39337" y="199390"/>
                </a:cubicBezTo>
                <a:cubicBezTo>
                  <a:pt x="39337" y="199390"/>
                  <a:pt x="39337" y="199390"/>
                  <a:pt x="39337" y="199390"/>
                </a:cubicBezTo>
                <a:cubicBezTo>
                  <a:pt x="30908" y="199390"/>
                  <a:pt x="25288" y="193773"/>
                  <a:pt x="25288" y="188157"/>
                </a:cubicBezTo>
                <a:cubicBezTo>
                  <a:pt x="22479" y="176924"/>
                  <a:pt x="22479" y="176924"/>
                  <a:pt x="22479" y="176924"/>
                </a:cubicBezTo>
                <a:cubicBezTo>
                  <a:pt x="19668" y="174114"/>
                  <a:pt x="19668" y="171306"/>
                  <a:pt x="22479" y="165691"/>
                </a:cubicBezTo>
                <a:cubicBezTo>
                  <a:pt x="25288" y="162881"/>
                  <a:pt x="28099" y="160073"/>
                  <a:pt x="30908" y="160073"/>
                </a:cubicBezTo>
                <a:lnTo>
                  <a:pt x="297842" y="78632"/>
                </a:lnTo>
                <a:close/>
                <a:moveTo>
                  <a:pt x="8429" y="98290"/>
                </a:moveTo>
                <a:cubicBezTo>
                  <a:pt x="11240" y="112333"/>
                  <a:pt x="25288" y="120757"/>
                  <a:pt x="39337" y="120757"/>
                </a:cubicBezTo>
                <a:cubicBezTo>
                  <a:pt x="42147" y="120757"/>
                  <a:pt x="44957" y="120757"/>
                  <a:pt x="47767" y="120757"/>
                </a:cubicBezTo>
                <a:cubicBezTo>
                  <a:pt x="185449" y="78632"/>
                  <a:pt x="185449" y="78632"/>
                  <a:pt x="185449" y="78632"/>
                </a:cubicBezTo>
                <a:cubicBezTo>
                  <a:pt x="202307" y="73016"/>
                  <a:pt x="213547" y="53358"/>
                  <a:pt x="207927" y="36507"/>
                </a:cubicBezTo>
                <a:cubicBezTo>
                  <a:pt x="205118" y="28084"/>
                  <a:pt x="205118" y="28084"/>
                  <a:pt x="205118" y="28084"/>
                </a:cubicBezTo>
                <a:cubicBezTo>
                  <a:pt x="199498" y="11233"/>
                  <a:pt x="182639" y="0"/>
                  <a:pt x="165779" y="5617"/>
                </a:cubicBezTo>
                <a:cubicBezTo>
                  <a:pt x="25288" y="47742"/>
                  <a:pt x="25288" y="47742"/>
                  <a:pt x="25288" y="47742"/>
                </a:cubicBezTo>
                <a:cubicBezTo>
                  <a:pt x="8429" y="53358"/>
                  <a:pt x="0" y="70208"/>
                  <a:pt x="5620" y="87057"/>
                </a:cubicBezTo>
                <a:lnTo>
                  <a:pt x="8429" y="98290"/>
                </a:lnTo>
                <a:close/>
                <a:moveTo>
                  <a:pt x="30908" y="64591"/>
                </a:moveTo>
                <a:cubicBezTo>
                  <a:pt x="171399" y="22466"/>
                  <a:pt x="171399" y="22466"/>
                  <a:pt x="171399" y="22466"/>
                </a:cubicBezTo>
                <a:cubicBezTo>
                  <a:pt x="171399" y="22466"/>
                  <a:pt x="174210" y="22466"/>
                  <a:pt x="174210" y="22466"/>
                </a:cubicBezTo>
                <a:cubicBezTo>
                  <a:pt x="179829" y="22466"/>
                  <a:pt x="188258" y="25274"/>
                  <a:pt x="188258" y="33699"/>
                </a:cubicBezTo>
                <a:cubicBezTo>
                  <a:pt x="191068" y="42125"/>
                  <a:pt x="191068" y="42125"/>
                  <a:pt x="191068" y="42125"/>
                </a:cubicBezTo>
                <a:cubicBezTo>
                  <a:pt x="193878" y="50550"/>
                  <a:pt x="191068" y="58975"/>
                  <a:pt x="182639" y="61783"/>
                </a:cubicBezTo>
                <a:cubicBezTo>
                  <a:pt x="42147" y="103908"/>
                  <a:pt x="42147" y="103908"/>
                  <a:pt x="42147" y="103908"/>
                </a:cubicBezTo>
                <a:cubicBezTo>
                  <a:pt x="42147" y="103908"/>
                  <a:pt x="39337" y="103908"/>
                  <a:pt x="39337" y="103908"/>
                </a:cubicBezTo>
                <a:cubicBezTo>
                  <a:pt x="30908" y="103908"/>
                  <a:pt x="25288" y="101100"/>
                  <a:pt x="25288" y="92674"/>
                </a:cubicBezTo>
                <a:cubicBezTo>
                  <a:pt x="22479" y="84249"/>
                  <a:pt x="22479" y="84249"/>
                  <a:pt x="22479" y="84249"/>
                </a:cubicBezTo>
                <a:cubicBezTo>
                  <a:pt x="19668" y="75824"/>
                  <a:pt x="22479" y="67399"/>
                  <a:pt x="30908" y="64591"/>
                </a:cubicBezTo>
                <a:close/>
                <a:moveTo>
                  <a:pt x="337180" y="283639"/>
                </a:moveTo>
                <a:cubicBezTo>
                  <a:pt x="334369" y="272406"/>
                  <a:pt x="334369" y="272406"/>
                  <a:pt x="334369" y="272406"/>
                </a:cubicBezTo>
                <a:cubicBezTo>
                  <a:pt x="328750" y="258364"/>
                  <a:pt x="309081" y="247131"/>
                  <a:pt x="295032" y="252748"/>
                </a:cubicBezTo>
                <a:cubicBezTo>
                  <a:pt x="230406" y="269597"/>
                  <a:pt x="230406" y="269597"/>
                  <a:pt x="230406" y="269597"/>
                </a:cubicBezTo>
                <a:cubicBezTo>
                  <a:pt x="213547" y="275214"/>
                  <a:pt x="202307" y="292064"/>
                  <a:pt x="202307" y="308914"/>
                </a:cubicBezTo>
                <a:cubicBezTo>
                  <a:pt x="202307" y="387547"/>
                  <a:pt x="202307" y="387547"/>
                  <a:pt x="202307" y="387547"/>
                </a:cubicBezTo>
                <a:cubicBezTo>
                  <a:pt x="154540" y="387547"/>
                  <a:pt x="154540" y="387547"/>
                  <a:pt x="154540" y="387547"/>
                </a:cubicBezTo>
                <a:cubicBezTo>
                  <a:pt x="154540" y="297680"/>
                  <a:pt x="154540" y="297680"/>
                  <a:pt x="154540" y="297680"/>
                </a:cubicBezTo>
                <a:cubicBezTo>
                  <a:pt x="154540" y="292064"/>
                  <a:pt x="151731" y="283639"/>
                  <a:pt x="148921" y="278022"/>
                </a:cubicBezTo>
                <a:cubicBezTo>
                  <a:pt x="314701" y="230281"/>
                  <a:pt x="314701" y="230281"/>
                  <a:pt x="314701" y="230281"/>
                </a:cubicBezTo>
                <a:cubicBezTo>
                  <a:pt x="323130" y="227472"/>
                  <a:pt x="331560" y="221856"/>
                  <a:pt x="334369" y="213431"/>
                </a:cubicBezTo>
                <a:cubicBezTo>
                  <a:pt x="337180" y="205006"/>
                  <a:pt x="339989" y="196582"/>
                  <a:pt x="337180" y="188157"/>
                </a:cubicBezTo>
                <a:cubicBezTo>
                  <a:pt x="334369" y="179732"/>
                  <a:pt x="334369" y="179732"/>
                  <a:pt x="334369" y="179732"/>
                </a:cubicBezTo>
                <a:cubicBezTo>
                  <a:pt x="328750" y="162881"/>
                  <a:pt x="309081" y="151648"/>
                  <a:pt x="295032" y="157265"/>
                </a:cubicBezTo>
                <a:cubicBezTo>
                  <a:pt x="25288" y="238707"/>
                  <a:pt x="25288" y="238707"/>
                  <a:pt x="25288" y="238707"/>
                </a:cubicBezTo>
                <a:cubicBezTo>
                  <a:pt x="16859" y="241515"/>
                  <a:pt x="11240" y="247131"/>
                  <a:pt x="8429" y="252748"/>
                </a:cubicBezTo>
                <a:cubicBezTo>
                  <a:pt x="2809" y="258364"/>
                  <a:pt x="2809" y="266789"/>
                  <a:pt x="2809" y="272406"/>
                </a:cubicBezTo>
                <a:cubicBezTo>
                  <a:pt x="5620" y="275214"/>
                  <a:pt x="5620" y="275214"/>
                  <a:pt x="5620" y="278022"/>
                </a:cubicBezTo>
                <a:cubicBezTo>
                  <a:pt x="8429" y="286447"/>
                  <a:pt x="8429" y="286447"/>
                  <a:pt x="8429" y="286447"/>
                </a:cubicBezTo>
                <a:cubicBezTo>
                  <a:pt x="11240" y="297680"/>
                  <a:pt x="19668" y="306106"/>
                  <a:pt x="28099" y="308914"/>
                </a:cubicBezTo>
                <a:cubicBezTo>
                  <a:pt x="30908" y="308914"/>
                  <a:pt x="30908" y="308914"/>
                  <a:pt x="30908" y="308914"/>
                </a:cubicBezTo>
                <a:cubicBezTo>
                  <a:pt x="64626" y="317339"/>
                  <a:pt x="64626" y="317339"/>
                  <a:pt x="64626" y="317339"/>
                </a:cubicBezTo>
                <a:cubicBezTo>
                  <a:pt x="73055" y="320147"/>
                  <a:pt x="78675" y="331380"/>
                  <a:pt x="78675" y="339805"/>
                </a:cubicBezTo>
                <a:cubicBezTo>
                  <a:pt x="78675" y="387547"/>
                  <a:pt x="78675" y="387547"/>
                  <a:pt x="78675" y="387547"/>
                </a:cubicBezTo>
                <a:cubicBezTo>
                  <a:pt x="47767" y="387547"/>
                  <a:pt x="47767" y="387547"/>
                  <a:pt x="47767" y="387547"/>
                </a:cubicBezTo>
                <a:cubicBezTo>
                  <a:pt x="47767" y="525154"/>
                  <a:pt x="47767" y="525154"/>
                  <a:pt x="47767" y="525154"/>
                </a:cubicBezTo>
                <a:cubicBezTo>
                  <a:pt x="47767" y="558853"/>
                  <a:pt x="78675" y="584128"/>
                  <a:pt x="112394" y="586936"/>
                </a:cubicBezTo>
                <a:cubicBezTo>
                  <a:pt x="112394" y="600978"/>
                  <a:pt x="112394" y="600978"/>
                  <a:pt x="112394" y="600978"/>
                </a:cubicBezTo>
                <a:cubicBezTo>
                  <a:pt x="112394" y="617827"/>
                  <a:pt x="129252" y="631869"/>
                  <a:pt x="148921" y="631869"/>
                </a:cubicBezTo>
                <a:cubicBezTo>
                  <a:pt x="207927" y="631869"/>
                  <a:pt x="207927" y="631869"/>
                  <a:pt x="207927" y="631869"/>
                </a:cubicBezTo>
                <a:cubicBezTo>
                  <a:pt x="227595" y="631869"/>
                  <a:pt x="244455" y="617827"/>
                  <a:pt x="244455" y="600978"/>
                </a:cubicBezTo>
                <a:cubicBezTo>
                  <a:pt x="244455" y="586936"/>
                  <a:pt x="244455" y="586936"/>
                  <a:pt x="244455" y="586936"/>
                </a:cubicBezTo>
                <a:cubicBezTo>
                  <a:pt x="278173" y="584128"/>
                  <a:pt x="309081" y="558853"/>
                  <a:pt x="309081" y="525154"/>
                </a:cubicBezTo>
                <a:cubicBezTo>
                  <a:pt x="309081" y="387547"/>
                  <a:pt x="309081" y="387547"/>
                  <a:pt x="309081" y="387547"/>
                </a:cubicBezTo>
                <a:cubicBezTo>
                  <a:pt x="278173" y="387547"/>
                  <a:pt x="278173" y="387547"/>
                  <a:pt x="278173" y="387547"/>
                </a:cubicBezTo>
                <a:cubicBezTo>
                  <a:pt x="278173" y="351038"/>
                  <a:pt x="278173" y="351038"/>
                  <a:pt x="278173" y="351038"/>
                </a:cubicBezTo>
                <a:cubicBezTo>
                  <a:pt x="278173" y="342613"/>
                  <a:pt x="283793" y="331380"/>
                  <a:pt x="292222" y="328572"/>
                </a:cubicBezTo>
                <a:cubicBezTo>
                  <a:pt x="314701" y="322955"/>
                  <a:pt x="314701" y="322955"/>
                  <a:pt x="314701" y="322955"/>
                </a:cubicBezTo>
                <a:cubicBezTo>
                  <a:pt x="331560" y="317339"/>
                  <a:pt x="342798" y="300488"/>
                  <a:pt x="337180" y="283639"/>
                </a:cubicBezTo>
                <a:close/>
                <a:moveTo>
                  <a:pt x="120823" y="275214"/>
                </a:moveTo>
                <a:cubicBezTo>
                  <a:pt x="126442" y="278022"/>
                  <a:pt x="129252" y="280831"/>
                  <a:pt x="132062" y="283639"/>
                </a:cubicBezTo>
                <a:cubicBezTo>
                  <a:pt x="134871" y="289255"/>
                  <a:pt x="137682" y="292064"/>
                  <a:pt x="137682" y="297680"/>
                </a:cubicBezTo>
                <a:cubicBezTo>
                  <a:pt x="137682" y="387547"/>
                  <a:pt x="137682" y="387547"/>
                  <a:pt x="137682" y="387547"/>
                </a:cubicBezTo>
                <a:cubicBezTo>
                  <a:pt x="98344" y="387547"/>
                  <a:pt x="98344" y="387547"/>
                  <a:pt x="98344" y="387547"/>
                </a:cubicBezTo>
                <a:cubicBezTo>
                  <a:pt x="98344" y="339805"/>
                  <a:pt x="98344" y="339805"/>
                  <a:pt x="98344" y="339805"/>
                </a:cubicBezTo>
                <a:cubicBezTo>
                  <a:pt x="98344" y="325764"/>
                  <a:pt x="84295" y="308914"/>
                  <a:pt x="70246" y="303298"/>
                </a:cubicBezTo>
                <a:cubicBezTo>
                  <a:pt x="70246" y="303298"/>
                  <a:pt x="67436" y="303298"/>
                  <a:pt x="67436" y="303298"/>
                </a:cubicBezTo>
                <a:cubicBezTo>
                  <a:pt x="36528" y="292064"/>
                  <a:pt x="36528" y="292064"/>
                  <a:pt x="36528" y="292064"/>
                </a:cubicBezTo>
                <a:cubicBezTo>
                  <a:pt x="33718" y="292064"/>
                  <a:pt x="33718" y="292064"/>
                  <a:pt x="33718" y="292064"/>
                </a:cubicBezTo>
                <a:cubicBezTo>
                  <a:pt x="28099" y="292064"/>
                  <a:pt x="25288" y="286447"/>
                  <a:pt x="25288" y="283639"/>
                </a:cubicBezTo>
                <a:cubicBezTo>
                  <a:pt x="22479" y="272406"/>
                  <a:pt x="22479" y="272406"/>
                  <a:pt x="22479" y="272406"/>
                </a:cubicBezTo>
                <a:cubicBezTo>
                  <a:pt x="22479" y="272406"/>
                  <a:pt x="22479" y="272406"/>
                  <a:pt x="22479" y="272406"/>
                </a:cubicBezTo>
                <a:cubicBezTo>
                  <a:pt x="19668" y="269597"/>
                  <a:pt x="19668" y="263981"/>
                  <a:pt x="22479" y="261173"/>
                </a:cubicBezTo>
                <a:cubicBezTo>
                  <a:pt x="25288" y="258364"/>
                  <a:pt x="28099" y="255556"/>
                  <a:pt x="30908" y="252748"/>
                </a:cubicBezTo>
                <a:cubicBezTo>
                  <a:pt x="33718" y="252748"/>
                  <a:pt x="33718" y="252748"/>
                  <a:pt x="33718" y="252748"/>
                </a:cubicBezTo>
                <a:cubicBezTo>
                  <a:pt x="36528" y="252748"/>
                  <a:pt x="36528" y="252748"/>
                  <a:pt x="36528" y="252748"/>
                </a:cubicBezTo>
                <a:cubicBezTo>
                  <a:pt x="67436" y="241515"/>
                  <a:pt x="67436" y="241515"/>
                  <a:pt x="67436" y="241515"/>
                </a:cubicBezTo>
                <a:cubicBezTo>
                  <a:pt x="297842" y="174114"/>
                  <a:pt x="297842" y="174114"/>
                  <a:pt x="297842" y="174114"/>
                </a:cubicBezTo>
                <a:cubicBezTo>
                  <a:pt x="300652" y="174114"/>
                  <a:pt x="300652" y="174114"/>
                  <a:pt x="303461" y="174114"/>
                </a:cubicBezTo>
                <a:cubicBezTo>
                  <a:pt x="309081" y="174114"/>
                  <a:pt x="314701" y="176924"/>
                  <a:pt x="317510" y="185348"/>
                </a:cubicBezTo>
                <a:cubicBezTo>
                  <a:pt x="320321" y="193773"/>
                  <a:pt x="320321" y="193773"/>
                  <a:pt x="320321" y="193773"/>
                </a:cubicBezTo>
                <a:cubicBezTo>
                  <a:pt x="323130" y="199390"/>
                  <a:pt x="320321" y="202198"/>
                  <a:pt x="320321" y="205006"/>
                </a:cubicBezTo>
                <a:cubicBezTo>
                  <a:pt x="317510" y="207815"/>
                  <a:pt x="314701" y="210623"/>
                  <a:pt x="311890" y="213431"/>
                </a:cubicBezTo>
                <a:cubicBezTo>
                  <a:pt x="137682" y="263981"/>
                  <a:pt x="137682" y="263981"/>
                  <a:pt x="137682" y="263981"/>
                </a:cubicBezTo>
                <a:cubicBezTo>
                  <a:pt x="109583" y="272406"/>
                  <a:pt x="120823" y="275214"/>
                  <a:pt x="120823" y="275214"/>
                </a:cubicBezTo>
                <a:close/>
                <a:moveTo>
                  <a:pt x="311890" y="306106"/>
                </a:moveTo>
                <a:cubicBezTo>
                  <a:pt x="289413" y="311722"/>
                  <a:pt x="289413" y="311722"/>
                  <a:pt x="289413" y="311722"/>
                </a:cubicBezTo>
                <a:cubicBezTo>
                  <a:pt x="272553" y="317339"/>
                  <a:pt x="258505" y="334189"/>
                  <a:pt x="258505" y="351038"/>
                </a:cubicBezTo>
                <a:cubicBezTo>
                  <a:pt x="258505" y="387547"/>
                  <a:pt x="258505" y="387547"/>
                  <a:pt x="258505" y="387547"/>
                </a:cubicBezTo>
                <a:cubicBezTo>
                  <a:pt x="219166" y="387547"/>
                  <a:pt x="219166" y="387547"/>
                  <a:pt x="219166" y="387547"/>
                </a:cubicBezTo>
                <a:cubicBezTo>
                  <a:pt x="219166" y="308914"/>
                  <a:pt x="219166" y="308914"/>
                  <a:pt x="219166" y="308914"/>
                </a:cubicBezTo>
                <a:cubicBezTo>
                  <a:pt x="219166" y="300488"/>
                  <a:pt x="227595" y="289255"/>
                  <a:pt x="236026" y="286447"/>
                </a:cubicBezTo>
                <a:cubicBezTo>
                  <a:pt x="297842" y="269597"/>
                  <a:pt x="297842" y="269597"/>
                  <a:pt x="297842" y="269597"/>
                </a:cubicBezTo>
                <a:cubicBezTo>
                  <a:pt x="306271" y="266789"/>
                  <a:pt x="314701" y="269597"/>
                  <a:pt x="317510" y="278022"/>
                </a:cubicBezTo>
                <a:cubicBezTo>
                  <a:pt x="320321" y="289255"/>
                  <a:pt x="320321" y="289255"/>
                  <a:pt x="320321" y="289255"/>
                </a:cubicBezTo>
                <a:cubicBezTo>
                  <a:pt x="323130" y="297680"/>
                  <a:pt x="317510" y="306106"/>
                  <a:pt x="311890" y="306106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认识图书馆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14400" y="3302000"/>
            <a:ext cx="1587500" cy="13716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24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核心概览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2355833">
            <a:off x="1984580" y="2800334"/>
            <a:ext cx="158078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arrow" w="med" len="med"/>
          </a:ln>
        </p:spPr>
      </p:cxnSp>
      <p:cxnSp>
        <p:nvCxnSpPr>
          <p:cNvPr id="8" name="Connector 8"/>
          <p:cNvCxnSpPr/>
          <p:nvPr/>
        </p:nvCxnSpPr>
        <p:spPr>
          <a:xfrm rot="5">
            <a:off x="2501900" y="3987801"/>
            <a:ext cx="889091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arrow" w="med" len="med"/>
          </a:ln>
        </p:spPr>
      </p:cxnSp>
      <p:cxnSp>
        <p:nvCxnSpPr>
          <p:cNvPr id="9" name="Connector 9"/>
          <p:cNvCxnSpPr/>
          <p:nvPr/>
        </p:nvCxnSpPr>
        <p:spPr>
          <a:xfrm rot="2322151">
            <a:off x="1980585" y="5168916"/>
            <a:ext cx="1588769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arrow" w="med" len="med"/>
          </a:ln>
        </p:spPr>
      </p:cxnSp>
      <p:sp>
        <p:nvSpPr>
          <p:cNvPr id="10" name="AutoShape 10"/>
          <p:cNvSpPr/>
          <p:nvPr/>
        </p:nvSpPr>
        <p:spPr>
          <a:xfrm>
            <a:off x="3390900" y="1663700"/>
            <a:ext cx="7239000" cy="1295400"/>
          </a:xfrm>
          <a:prstGeom prst="roundRect">
            <a:avLst>
              <a:gd name="adj" fmla="val 16666"/>
            </a:avLst>
          </a:prstGeom>
          <a:solidFill>
            <a:srgbClr val="F2F2F2">
              <a:alpha val="100000"/>
            </a:srgbClr>
          </a:solidFill>
          <a:ln w="12700" cap="flat" cmpd="sng">
            <a:solidFill>
              <a:srgbClr val="666666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254500" y="1485900"/>
            <a:ext cx="5308600" cy="4445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基本定义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860800" y="1993900"/>
            <a:ext cx="6489700" cy="927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25000"/>
              </a:lnSpc>
              <a:defRPr/>
            </a:pPr>
            <a:r>
              <a:rPr lang="en-US" sz="1400" b="0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图书馆是对文献信息进行收集、整理、存贮、传递和开发，并为社会提供可利用的科学文化教育和信息服务的机构，是知识与信息的集散地</a:t>
            </a: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3390900" y="3340100"/>
            <a:ext cx="7239000" cy="1295400"/>
          </a:xfrm>
          <a:prstGeom prst="roundRect">
            <a:avLst>
              <a:gd name="adj" fmla="val 16666"/>
            </a:avLst>
          </a:prstGeom>
          <a:solidFill>
            <a:srgbClr val="F2F2F2">
              <a:alpha val="100000"/>
            </a:srgbClr>
          </a:solidFill>
          <a:ln w="12700" cap="flat" cmpd="sng">
            <a:solidFill>
              <a:srgbClr val="666666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254500" y="3162300"/>
            <a:ext cx="5308600" cy="4445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重要地位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860800" y="3657600"/>
            <a:ext cx="6553200" cy="901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大学图书馆是学校信息化和社会信息化的重要基地，其建设水平不仅是衡量学校总体办学实力的重要标志，也是校园文化建设的重要组成部分。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390900" y="5041900"/>
            <a:ext cx="7239000" cy="1270000"/>
          </a:xfrm>
          <a:prstGeom prst="roundRect">
            <a:avLst>
              <a:gd name="adj" fmla="val 17000"/>
            </a:avLst>
          </a:prstGeom>
          <a:solidFill>
            <a:srgbClr val="F2F2F2">
              <a:alpha val="100000"/>
            </a:srgbClr>
          </a:solidFill>
          <a:ln w="12700" cap="flat" cmpd="sng">
            <a:solidFill>
              <a:srgbClr val="666666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4254500" y="4851400"/>
            <a:ext cx="5308600" cy="4445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核心职能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860800" y="5346700"/>
            <a:ext cx="6502400" cy="901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高校图书馆的建设与学校发展相适应，承担着文献保障、信息服务、文化育人等职能，为教学科研提供坚实的资源支撑与学术保障。</a:t>
            </a:r>
            <a:endParaRPr lang="en-US" sz="1100"/>
          </a:p>
        </p:txBody>
      </p:sp>
      <p:sp>
        <p:nvSpPr>
          <p:cNvPr id="19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049000" y="4064000"/>
            <a:ext cx="50800" cy="165100"/>
          </a:xfrm>
          <a:prstGeom prst="roundRect">
            <a:avLst>
              <a:gd name="adj" fmla="val 0"/>
            </a:avLst>
          </a:prstGeom>
          <a:solidFill>
            <a:srgbClr val="A6A6A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33400" y="4064000"/>
            <a:ext cx="50800" cy="165100"/>
          </a:xfrm>
          <a:prstGeom prst="roundRect">
            <a:avLst>
              <a:gd name="adj" fmla="val 0"/>
            </a:avLst>
          </a:prstGeom>
          <a:solidFill>
            <a:srgbClr val="A6A6A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22300" y="4064000"/>
            <a:ext cx="101600" cy="165100"/>
          </a:xfrm>
          <a:prstGeom prst="roundRect">
            <a:avLst>
              <a:gd name="adj" fmla="val 0"/>
            </a:avLst>
          </a:prstGeom>
          <a:solidFill>
            <a:srgbClr val="A6A6A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74700" y="4064000"/>
            <a:ext cx="203200" cy="165100"/>
          </a:xfrm>
          <a:prstGeom prst="roundRect">
            <a:avLst>
              <a:gd name="adj" fmla="val 0"/>
            </a:avLst>
          </a:prstGeom>
          <a:solidFill>
            <a:srgbClr val="A6A6A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064000"/>
            <a:ext cx="9613900" cy="165100"/>
          </a:xfrm>
          <a:prstGeom prst="roundRect">
            <a:avLst>
              <a:gd name="adj" fmla="val 0"/>
            </a:avLst>
          </a:prstGeom>
          <a:solidFill>
            <a:srgbClr val="A6A6A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909300" y="4064000"/>
            <a:ext cx="101600" cy="165100"/>
          </a:xfrm>
          <a:prstGeom prst="roundRect">
            <a:avLst>
              <a:gd name="adj" fmla="val 0"/>
            </a:avLst>
          </a:prstGeom>
          <a:solidFill>
            <a:srgbClr val="A6A6A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668000" y="4064000"/>
            <a:ext cx="203200" cy="165100"/>
          </a:xfrm>
          <a:prstGeom prst="roundRect">
            <a:avLst>
              <a:gd name="adj" fmla="val 0"/>
            </a:avLst>
          </a:prstGeom>
          <a:solidFill>
            <a:srgbClr val="A6A6A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 rot="5400000">
            <a:off x="11074400" y="3962400"/>
            <a:ext cx="431800" cy="381000"/>
          </a:xfrm>
          <a:prstGeom prst="triangle">
            <a:avLst>
              <a:gd name="adj" fmla="val 50000"/>
            </a:avLst>
          </a:prstGeom>
          <a:solidFill>
            <a:srgbClr val="A6A6A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10" name="Connector 10"/>
          <p:cNvCxnSpPr/>
          <p:nvPr/>
        </p:nvCxnSpPr>
        <p:spPr>
          <a:xfrm rot="-5400000">
            <a:off x="838200" y="3187700"/>
            <a:ext cx="1104900" cy="139700"/>
          </a:xfrm>
          <a:prstGeom prst="bentConnector2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 rot="5400000">
            <a:off x="977900" y="3860800"/>
            <a:ext cx="673100" cy="584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F77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028700" y="4025900"/>
            <a:ext cx="584200" cy="266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1985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460500" y="2273300"/>
            <a:ext cx="1752600" cy="876300"/>
          </a:xfrm>
          <a:prstGeom prst="roundRect">
            <a:avLst>
              <a:gd name="adj" fmla="val 0"/>
            </a:avLst>
          </a:prstGeom>
          <a:solidFill>
            <a:srgbClr val="BFBF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460500" y="2324100"/>
            <a:ext cx="1752600" cy="1384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just" defTabSz="1092200">
              <a:defRPr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图书馆正式始建，开启校园阅读与求知之旅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Connector 15"/>
          <p:cNvCxnSpPr/>
          <p:nvPr/>
        </p:nvCxnSpPr>
        <p:spPr>
          <a:xfrm rot="-5400000">
            <a:off x="3416300" y="3187700"/>
            <a:ext cx="1104900" cy="139700"/>
          </a:xfrm>
          <a:prstGeom prst="bentConnector2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 rot="5400000">
            <a:off x="3556000" y="3860800"/>
            <a:ext cx="673100" cy="584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F77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3606800" y="4025900"/>
            <a:ext cx="584200" cy="266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2009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038600" y="2273300"/>
            <a:ext cx="1752600" cy="876300"/>
          </a:xfrm>
          <a:prstGeom prst="roundRect">
            <a:avLst>
              <a:gd name="adj" fmla="val 0"/>
            </a:avLst>
          </a:prstGeom>
          <a:solidFill>
            <a:srgbClr val="BFBF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4038600" y="2324100"/>
            <a:ext cx="1752600" cy="1384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just" defTabSz="1092200">
              <a:defRPr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搬迁至大学城新馆，硬件设施全面升级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Connector 20"/>
          <p:cNvCxnSpPr/>
          <p:nvPr/>
        </p:nvCxnSpPr>
        <p:spPr>
          <a:xfrm rot="-5400000">
            <a:off x="5994400" y="3187700"/>
            <a:ext cx="1104900" cy="139700"/>
          </a:xfrm>
          <a:prstGeom prst="bentConnector2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 rot="5400000">
            <a:off x="6134100" y="3860800"/>
            <a:ext cx="673100" cy="584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F77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184900" y="4025900"/>
            <a:ext cx="584200" cy="266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2020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616700" y="2273300"/>
            <a:ext cx="1752600" cy="876300"/>
          </a:xfrm>
          <a:prstGeom prst="roundRect">
            <a:avLst>
              <a:gd name="adj" fmla="val 0"/>
            </a:avLst>
          </a:prstGeom>
          <a:solidFill>
            <a:srgbClr val="BFBF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616700" y="2324100"/>
            <a:ext cx="1752600" cy="1384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完成数字共享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空间建设，打造智慧化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学习体验。</a:t>
            </a:r>
            <a:endParaRPr lang="zh-CN" altLang="en-US" dirty="0">
              <a:effectLst/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5" name="Connector 25"/>
          <p:cNvCxnSpPr/>
          <p:nvPr/>
        </p:nvCxnSpPr>
        <p:spPr>
          <a:xfrm rot="-5400000">
            <a:off x="8572500" y="3187700"/>
            <a:ext cx="1104900" cy="139700"/>
          </a:xfrm>
          <a:prstGeom prst="bentConnector2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 rot="5400000">
            <a:off x="8712200" y="3860800"/>
            <a:ext cx="673100" cy="584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8686800" y="4025900"/>
            <a:ext cx="723900" cy="266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新模式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9194800" y="2273300"/>
            <a:ext cx="1752600" cy="876300"/>
          </a:xfrm>
          <a:prstGeom prst="roundRect">
            <a:avLst>
              <a:gd name="adj" fmla="val 0"/>
            </a:avLst>
          </a:prstGeom>
          <a:solidFill>
            <a:srgbClr val="BFBF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9194800" y="2324100"/>
            <a:ext cx="1752600" cy="1384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just" defTabSz="1092200">
              <a:defRPr/>
            </a:pPr>
            <a:r>
              <a:rPr lang="zh-CN" alt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推行一体化全开放服务模式，实现资源高效利用。</a:t>
            </a:r>
            <a:endParaRPr lang="en-US" sz="1100" dirty="0"/>
          </a:p>
        </p:txBody>
      </p:sp>
      <p:cxnSp>
        <p:nvCxnSpPr>
          <p:cNvPr id="30" name="Connector 30"/>
          <p:cNvCxnSpPr/>
          <p:nvPr/>
        </p:nvCxnSpPr>
        <p:spPr>
          <a:xfrm rot="5400000" flipV="1">
            <a:off x="2336800" y="4762500"/>
            <a:ext cx="685800" cy="139700"/>
          </a:xfrm>
          <a:prstGeom prst="bentConnector2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 rot="5400000">
            <a:off x="2260600" y="3860800"/>
            <a:ext cx="673100" cy="584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F77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2"/>
          <p:cNvSpPr/>
          <p:nvPr/>
        </p:nvSpPr>
        <p:spPr>
          <a:xfrm>
            <a:off x="2311400" y="4025900"/>
            <a:ext cx="584200" cy="266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馆藏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2743200" y="4737100"/>
            <a:ext cx="1752600" cy="876300"/>
          </a:xfrm>
          <a:prstGeom prst="roundRect">
            <a:avLst>
              <a:gd name="adj" fmla="val 0"/>
            </a:avLst>
          </a:prstGeom>
          <a:solidFill>
            <a:srgbClr val="BFBF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2743200" y="4775200"/>
            <a:ext cx="1752600" cy="1384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just" defTabSz="1092200">
              <a:defRPr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馆藏资源持续丰富，满足师生多元化需求。</a:t>
            </a:r>
          </a:p>
          <a:p>
            <a:pPr marL="0" indent="0" algn="just" defTabSz="1092200">
              <a:lnSpc>
                <a:spcPct val="100000"/>
              </a:lnSpc>
              <a:defRPr/>
            </a:pP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5" name="Connector 35"/>
          <p:cNvCxnSpPr/>
          <p:nvPr/>
        </p:nvCxnSpPr>
        <p:spPr>
          <a:xfrm rot="5400000" flipV="1">
            <a:off x="4914900" y="4762500"/>
            <a:ext cx="685800" cy="139700"/>
          </a:xfrm>
          <a:prstGeom prst="bentConnector2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6" name="AutoShape 36"/>
          <p:cNvSpPr/>
          <p:nvPr/>
        </p:nvSpPr>
        <p:spPr>
          <a:xfrm rot="5400000">
            <a:off x="4838700" y="3860800"/>
            <a:ext cx="673100" cy="584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F77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4902200" y="4025900"/>
            <a:ext cx="584200" cy="266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环境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5334000" y="4737100"/>
            <a:ext cx="1752600" cy="876300"/>
          </a:xfrm>
          <a:prstGeom prst="roundRect">
            <a:avLst>
              <a:gd name="adj" fmla="val 0"/>
            </a:avLst>
          </a:prstGeom>
          <a:solidFill>
            <a:srgbClr val="BFBF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9" name="AutoShape 39"/>
          <p:cNvSpPr/>
          <p:nvPr/>
        </p:nvSpPr>
        <p:spPr>
          <a:xfrm>
            <a:off x="5334000" y="4775200"/>
            <a:ext cx="1752600" cy="1384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营造舒适阅读氛围，兼顾个人学习与团队协作。</a:t>
            </a:r>
            <a:endParaRPr lang="zh-CN" altLang="en-US" dirty="0">
              <a:effectLst/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0" name="Connector 40"/>
          <p:cNvCxnSpPr/>
          <p:nvPr/>
        </p:nvCxnSpPr>
        <p:spPr>
          <a:xfrm rot="5400000" flipV="1">
            <a:off x="7493000" y="4762500"/>
            <a:ext cx="685800" cy="139700"/>
          </a:xfrm>
          <a:prstGeom prst="bentConnector2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445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41" name="AutoShape 41"/>
          <p:cNvSpPr/>
          <p:nvPr/>
        </p:nvSpPr>
        <p:spPr>
          <a:xfrm rot="5400000">
            <a:off x="7429500" y="3860800"/>
            <a:ext cx="673100" cy="584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F77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7480300" y="4025900"/>
            <a:ext cx="584200" cy="266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未来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7912100" y="4737100"/>
            <a:ext cx="1752600" cy="876300"/>
          </a:xfrm>
          <a:prstGeom prst="roundRect">
            <a:avLst>
              <a:gd name="adj" fmla="val 0"/>
            </a:avLst>
          </a:prstGeom>
          <a:solidFill>
            <a:srgbClr val="BFBFB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4" name="AutoShape 44"/>
          <p:cNvSpPr/>
          <p:nvPr/>
        </p:nvSpPr>
        <p:spPr>
          <a:xfrm>
            <a:off x="7912100" y="4775200"/>
            <a:ext cx="1752600" cy="1384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未来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持续推进智慧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化建设，打造校园文化与知识枢纽。</a:t>
            </a:r>
            <a:endParaRPr lang="zh-CN" altLang="en-US" dirty="0"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AutoShape 45"/>
          <p:cNvSpPr/>
          <p:nvPr/>
        </p:nvSpPr>
        <p:spPr>
          <a:xfrm rot="5400000">
            <a:off x="10007600" y="3860800"/>
            <a:ext cx="673100" cy="584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F77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6" name="AutoShape 46"/>
          <p:cNvSpPr/>
          <p:nvPr/>
        </p:nvSpPr>
        <p:spPr>
          <a:xfrm>
            <a:off x="9982200" y="4025900"/>
            <a:ext cx="685800" cy="266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致远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4152900" y="1270000"/>
            <a:ext cx="3848100" cy="469900"/>
          </a:xfrm>
          <a:prstGeom prst="roundRect">
            <a:avLst>
              <a:gd name="adj" fmla="val 16216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21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岁月沉淀 · 书香致远</a:t>
            </a:r>
            <a:endParaRPr lang="en-US" sz="1100"/>
          </a:p>
        </p:txBody>
      </p:sp>
      <p:cxnSp>
        <p:nvCxnSpPr>
          <p:cNvPr id="48" name="Connector 48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49" name="AutoShape 49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图书馆发展历程</a:t>
            </a:r>
            <a:endParaRPr lang="en-US" sz="1100"/>
          </a:p>
        </p:txBody>
      </p:sp>
      <p:sp>
        <p:nvSpPr>
          <p:cNvPr id="50" name="AutoShape 50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2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 rot="5400000">
            <a:off x="2400289" y="3581411"/>
            <a:ext cx="3568723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08080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cxnSp>
        <p:nvCxnSpPr>
          <p:cNvPr id="3" name="Connector 3"/>
          <p:cNvCxnSpPr/>
          <p:nvPr/>
        </p:nvCxnSpPr>
        <p:spPr>
          <a:xfrm rot="5400000">
            <a:off x="6197589" y="3581411"/>
            <a:ext cx="3568723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08080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685800" y="1803400"/>
            <a:ext cx="3162300" cy="12573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2100" b="1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纸质文献</a:t>
            </a:r>
            <a:endParaRPr lang="en-US" sz="1100" dirty="0"/>
          </a:p>
          <a:p>
            <a:pPr marL="0" indent="0" algn="ctr" defTabSz="1092200">
              <a:lnSpc>
                <a:spcPct val="100000"/>
              </a:lnSpc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馆藏丰富</a:t>
            </a:r>
            <a:r>
              <a:rPr lang="en-US" sz="1400" b="0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 · </a:t>
            </a: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持续更新</a:t>
            </a:r>
            <a:endParaRPr lang="en-US" sz="1400" b="0" i="0" u="none" strike="noStrike" dirty="0">
              <a:solidFill>
                <a:srgbClr val="FFFFFF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85800" y="3365500"/>
            <a:ext cx="1257300" cy="4191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1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馆藏规模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85800" y="3894672"/>
            <a:ext cx="2921000" cy="1600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defRPr/>
            </a:pPr>
            <a:r>
              <a:rPr lang="zh-CN" alt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馆藏文献总量约</a:t>
            </a:r>
            <a:r>
              <a:rPr lang="en-US" altLang="zh-CN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230</a:t>
            </a:r>
            <a:r>
              <a:rPr lang="zh-CN" alt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万册，形成结构合理、特色鲜明的藏书体系。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4521200" y="1803400"/>
            <a:ext cx="3162300" cy="12573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zh-CN" altLang="en-US" sz="2100" b="1" i="0" u="none" strike="noStrike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数字</a:t>
            </a:r>
            <a:r>
              <a:rPr lang="en-US" sz="2100" b="1" i="0" u="none" strike="noStrike" dirty="0" err="1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资源</a:t>
            </a:r>
            <a:endParaRPr lang="en-US" sz="1100" dirty="0"/>
          </a:p>
          <a:p>
            <a:pPr marL="0" indent="0" algn="ctr" defTabSz="1092200">
              <a:lnSpc>
                <a:spcPct val="100000"/>
              </a:lnSpc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数字馆藏</a:t>
            </a:r>
            <a:r>
              <a:rPr lang="en-US" sz="1400" b="0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 · </a:t>
            </a: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多元触达</a:t>
            </a:r>
            <a:endParaRPr lang="en-US" sz="1400" b="0" i="0" u="none" strike="noStrike" dirty="0">
              <a:solidFill>
                <a:srgbClr val="FFFFFF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521200" y="3365500"/>
            <a:ext cx="1257300" cy="4191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1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数字馆藏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21200" y="3894672"/>
            <a:ext cx="2921000" cy="1600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defRPr/>
            </a:pPr>
            <a:r>
              <a:rPr lang="zh-CN" alt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拥有海量电子图书、期刊及多媒体资源，支持在线阅读与下载。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8331200" y="1803400"/>
            <a:ext cx="3162300" cy="12573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2100" b="1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专业数据库</a:t>
            </a:r>
            <a:endParaRPr lang="en-US" sz="1100" dirty="0"/>
          </a:p>
          <a:p>
            <a:pPr marL="0" indent="0" algn="ctr" defTabSz="1092200">
              <a:lnSpc>
                <a:spcPct val="100000"/>
              </a:lnSpc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科研基石</a:t>
            </a:r>
            <a:r>
              <a:rPr lang="en-US" sz="1400" b="0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 · </a:t>
            </a: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深度赋能</a:t>
            </a:r>
            <a:endParaRPr lang="en-US" sz="1400" b="0" i="0" u="none" strike="noStrike" dirty="0">
              <a:solidFill>
                <a:srgbClr val="FFFFFF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331200" y="3365500"/>
            <a:ext cx="1257300" cy="4191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1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数据支撑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331200" y="3920073"/>
            <a:ext cx="2921000" cy="1600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defRPr/>
            </a:pPr>
            <a:r>
              <a:rPr lang="zh-CN" altLang="en-US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引进维普、</a:t>
            </a:r>
            <a:r>
              <a:rPr lang="en-US" altLang="zh-CN" dirty="0" err="1" smtClean="0"/>
              <a:t>Fulink</a:t>
            </a:r>
            <a:r>
              <a:rPr lang="zh-CN" altLang="en-US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等</a:t>
            </a:r>
            <a:r>
              <a:rPr lang="zh-CN" alt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中、外文数据库，为教学科研提供全方位数据支撑。</a:t>
            </a:r>
            <a:endParaRPr lang="en-US" sz="1100" dirty="0"/>
          </a:p>
        </p:txBody>
      </p:sp>
      <p:cxnSp>
        <p:nvCxnSpPr>
          <p:cNvPr id="13" name="Connector 13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馆藏资源概览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16500" y="1968500"/>
            <a:ext cx="2019300" cy="16764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5FCACB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181600" y="2108200"/>
            <a:ext cx="1689100" cy="1397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486400" y="2540000"/>
            <a:ext cx="12192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r" defTabSz="1092200">
              <a:lnSpc>
                <a:spcPct val="100000"/>
              </a:lnSpc>
              <a:defRPr/>
            </a:pPr>
            <a:r>
              <a:rPr lang="en-US" sz="27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FULINK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289300" y="2908300"/>
            <a:ext cx="2019300" cy="16764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A0BF0D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3454400" y="3048000"/>
            <a:ext cx="1689100" cy="1397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3746500" y="3492500"/>
            <a:ext cx="12192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r" defTabSz="1092200">
              <a:lnSpc>
                <a:spcPct val="100000"/>
              </a:lnSpc>
              <a:defRPr/>
            </a:pPr>
            <a:r>
              <a:rPr lang="en-US" sz="27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维普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16500" y="3835400"/>
            <a:ext cx="2019300" cy="16764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5FCACB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181600" y="3975100"/>
            <a:ext cx="1689100" cy="1397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5473700" y="4394200"/>
            <a:ext cx="12192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r" defTabSz="1092200">
              <a:lnSpc>
                <a:spcPct val="100000"/>
              </a:lnSpc>
              <a:defRPr/>
            </a:pPr>
            <a:r>
              <a:rPr lang="en-US" sz="27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视频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756400" y="2908300"/>
            <a:ext cx="2019300" cy="16764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A0BF0D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921500" y="3048000"/>
            <a:ext cx="1689100" cy="1397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213600" y="3492500"/>
            <a:ext cx="12192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r" defTabSz="1092200">
              <a:lnSpc>
                <a:spcPct val="100000"/>
              </a:lnSpc>
              <a:defRPr/>
            </a:pPr>
            <a:r>
              <a:rPr lang="en-US" sz="27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超星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914400" y="1308100"/>
            <a:ext cx="22733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1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01 学术期刊资源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14400" y="1790700"/>
            <a:ext cx="1993900" cy="20574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just" defTabSz="1092200">
              <a:lnSpc>
                <a:spcPct val="100000"/>
              </a:lnSpc>
              <a:defRPr/>
            </a:pP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收录中文科技期刊12000余种，涵盖自然科学、工程技术、医药卫生等领域。提供全文检索、下载服务，是撰写学术论文、科研查新的核心数据库。</a:t>
            </a:r>
            <a:endParaRPr lang="en-US" sz="1100" dirty="0"/>
          </a:p>
        </p:txBody>
      </p:sp>
      <p:sp>
        <p:nvSpPr>
          <p:cNvPr id="16" name="AutoShape 16"/>
          <p:cNvSpPr/>
          <p:nvPr/>
        </p:nvSpPr>
        <p:spPr>
          <a:xfrm>
            <a:off x="7378700" y="1308100"/>
            <a:ext cx="22733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1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02 馆际互借平台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378700" y="1790700"/>
            <a:ext cx="3835400" cy="990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just" defTabSz="1092200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福建省高校数字图书馆共建共享平台，整合全省高校文献资源。支持跨校借阅、文献传递，轻松获取外校图书、期刊及学位论文，突破单一馆藏限制。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27100" y="4749800"/>
            <a:ext cx="22733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1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03 电子图书报刊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27100" y="5219700"/>
            <a:ext cx="3759200" cy="990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just" defTabSz="1092200">
              <a:lnSpc>
                <a:spcPct val="100000"/>
              </a:lnSpc>
              <a:defRPr/>
            </a:pPr>
            <a:r>
              <a:rPr lang="en-US" sz="1400" b="0" i="0" u="none" strike="noStrike" dirty="0" err="1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超星汇雅</a:t>
            </a:r>
            <a:r>
              <a:rPr lang="zh-CN" altLang="en-US" sz="1400" b="0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、博看等</a:t>
            </a:r>
            <a:r>
              <a:rPr lang="en-US" sz="1400" b="0" i="0" u="none" strike="noStrike" dirty="0" err="1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提供海量电子书</a:t>
            </a:r>
            <a:r>
              <a:rPr lang="en-US" sz="1400" b="0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，覆盖各学科领域；博看网与报刊机汇聚主流报纸、畅销期刊，支持在线阅读与下载，满足课外阅读与休闲学习需求</a:t>
            </a: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9004300" y="4013200"/>
            <a:ext cx="22733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1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04 多媒体视频库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004300" y="4495800"/>
            <a:ext cx="2298700" cy="1625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just" defTabSz="1092200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爱迪科森网上报告厅汇聚名师讲座与学术报告；VOD视频库提供各类教学片、纪录片及影视资源，助力素质教育与知识拓展，丰富课余生活。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>
            <a:off x="1041400" y="1765300"/>
            <a:ext cx="248923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0BF0D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cxnSp>
        <p:nvCxnSpPr>
          <p:cNvPr id="23" name="Connector 23"/>
          <p:cNvCxnSpPr/>
          <p:nvPr/>
        </p:nvCxnSpPr>
        <p:spPr>
          <a:xfrm rot="3346814">
            <a:off x="3224759" y="2330474"/>
            <a:ext cx="1373715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0BF0D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cxnSp>
        <p:nvCxnSpPr>
          <p:cNvPr id="24" name="Connector 24"/>
          <p:cNvCxnSpPr/>
          <p:nvPr/>
        </p:nvCxnSpPr>
        <p:spPr>
          <a:xfrm rot="10777157">
            <a:off x="7391379" y="1765300"/>
            <a:ext cx="382272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0BF0D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cxnSp>
        <p:nvCxnSpPr>
          <p:cNvPr id="25" name="Connector 25"/>
          <p:cNvCxnSpPr/>
          <p:nvPr/>
        </p:nvCxnSpPr>
        <p:spPr>
          <a:xfrm rot="8012645">
            <a:off x="6666331" y="2063784"/>
            <a:ext cx="853172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0BF0D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cxnSp>
        <p:nvCxnSpPr>
          <p:cNvPr id="26" name="Connector 26"/>
          <p:cNvCxnSpPr/>
          <p:nvPr/>
        </p:nvCxnSpPr>
        <p:spPr>
          <a:xfrm>
            <a:off x="1041400" y="5194300"/>
            <a:ext cx="4216419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0BF0D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cxnSp>
        <p:nvCxnSpPr>
          <p:cNvPr id="27" name="Connector 27"/>
          <p:cNvCxnSpPr/>
          <p:nvPr/>
        </p:nvCxnSpPr>
        <p:spPr>
          <a:xfrm rot="10769168">
            <a:off x="8420072" y="4470400"/>
            <a:ext cx="283212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0BF0D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cxnSp>
        <p:nvCxnSpPr>
          <p:cNvPr id="28" name="Connector 28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主要数字资源介绍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7"/>
          <p:cNvPicPr>
            <a:picLocks noChangeAspect="1"/>
          </p:cNvPicPr>
          <p:nvPr/>
        </p:nvPicPr>
        <p:blipFill>
          <a:blip r:embed="rId3"/>
          <a:srcRect l="17811" r="17811"/>
          <a:stretch>
            <a:fillRect/>
          </a:stretch>
        </p:blipFill>
        <p:spPr>
          <a:xfrm>
            <a:off x="4445000" y="3681400"/>
            <a:ext cx="3388800" cy="2540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4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3681400"/>
            <a:ext cx="3388800" cy="2541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40" name="Connector 40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41" name="AutoShape 41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 dirty="0" err="1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图书馆馆舍分布</a:t>
            </a:r>
            <a:r>
              <a:rPr lang="zh-CN" altLang="en-US" sz="2800" b="1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（</a:t>
            </a:r>
            <a:r>
              <a:rPr lang="en-US" altLang="zh-CN" sz="2800" b="1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1-4</a:t>
            </a:r>
            <a:r>
              <a:rPr lang="zh-CN" altLang="en-US" sz="2800" b="1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层）</a:t>
            </a:r>
            <a:endParaRPr lang="en-US" sz="1100" dirty="0"/>
          </a:p>
        </p:txBody>
      </p:sp>
      <p:sp>
        <p:nvSpPr>
          <p:cNvPr id="42" name="AutoShape 42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4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  <p:sp>
        <p:nvSpPr>
          <p:cNvPr id="46" name="AutoShape 3"/>
          <p:cNvSpPr/>
          <p:nvPr/>
        </p:nvSpPr>
        <p:spPr>
          <a:xfrm>
            <a:off x="762000" y="1778000"/>
            <a:ext cx="3302000" cy="1270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800" b="1" i="0" u="none" strike="noStrike" dirty="0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综合楼1层</a:t>
            </a:r>
            <a:endParaRPr lang="en-US" sz="1100" dirty="0"/>
          </a:p>
          <a:p>
            <a:pPr marL="0" indent="0" algn="l">
              <a:lnSpc>
                <a:spcPct val="116666"/>
              </a:lnSpc>
            </a:pPr>
            <a:r>
              <a:rPr lang="en-US" sz="1600" b="0" i="0" u="none" strike="noStrike" dirty="0" err="1" smtClean="0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密集书库</a:t>
            </a:r>
            <a:r>
              <a:rPr lang="en-US" sz="1600" b="0" i="0" u="none" strike="noStrike" dirty="0" err="1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，存放利用率较低的图书资源</a:t>
            </a:r>
            <a:r>
              <a:rPr lang="en-US" sz="1600" b="0" i="0" u="none" strike="noStrike" dirty="0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47" name="AutoShape 4"/>
          <p:cNvSpPr/>
          <p:nvPr/>
        </p:nvSpPr>
        <p:spPr>
          <a:xfrm>
            <a:off x="4445000" y="1778000"/>
            <a:ext cx="3302000" cy="152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800" b="1" i="0" u="none" strike="noStrike" dirty="0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综合楼2层</a:t>
            </a:r>
            <a:endParaRPr lang="en-US" sz="1100" dirty="0"/>
          </a:p>
          <a:p>
            <a:pPr marL="0" indent="0" algn="l">
              <a:lnSpc>
                <a:spcPct val="116666"/>
              </a:lnSpc>
            </a:pPr>
            <a:r>
              <a:rPr lang="en-US" sz="1600" b="0" i="0" u="none" strike="noStrike" dirty="0" err="1" smtClean="0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总服务台</a:t>
            </a:r>
            <a:r>
              <a:rPr lang="en-US" sz="1600" b="0" i="0" u="none" strike="noStrike" dirty="0" err="1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、报刊阅览室及电子阅读机，提供便捷的一站式服务</a:t>
            </a:r>
            <a:r>
              <a:rPr lang="en-US" sz="1600" b="0" i="0" u="none" strike="noStrike" dirty="0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48" name="AutoShape 5"/>
          <p:cNvSpPr/>
          <p:nvPr/>
        </p:nvSpPr>
        <p:spPr>
          <a:xfrm>
            <a:off x="8128000" y="1778000"/>
            <a:ext cx="3302000" cy="152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800" b="1" i="0" u="none" strike="noStrike" dirty="0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综合楼3-4层</a:t>
            </a:r>
            <a:endParaRPr lang="en-US" sz="1100" dirty="0"/>
          </a:p>
          <a:p>
            <a:pPr marL="0" indent="0" algn="l">
              <a:lnSpc>
                <a:spcPct val="116666"/>
              </a:lnSpc>
            </a:pPr>
            <a:r>
              <a:rPr lang="en-US" sz="1600" b="0" i="0" u="none" strike="noStrike" dirty="0" err="1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打造开放式图书阅览区与文澜自习区，营造安静、专注的沉浸式学习氛围</a:t>
            </a:r>
            <a:r>
              <a:rPr lang="en-US" sz="1600" b="0" i="0" u="none" strike="noStrike" dirty="0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3712356"/>
            <a:ext cx="33020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681400"/>
            <a:ext cx="3388800" cy="2541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3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679800"/>
            <a:ext cx="3388800" cy="2541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5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679800"/>
            <a:ext cx="3388800" cy="25432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29296818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1793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190500" y="177800"/>
            <a:ext cx="1460500" cy="584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2590800" y="190500"/>
            <a:ext cx="4076700" cy="520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zh-CN" altLang="en-US" sz="2800" b="1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数字共享</a:t>
            </a:r>
            <a:r>
              <a:rPr lang="en-US" sz="2800" b="1" i="0" u="none" strike="noStrike" dirty="0" err="1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空间</a:t>
            </a:r>
            <a:r>
              <a:rPr lang="zh-CN" altLang="en-US" sz="2800" b="1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（</a:t>
            </a:r>
            <a:r>
              <a:rPr lang="en-US" altLang="zh-CN" sz="2800" b="1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5</a:t>
            </a:r>
            <a:r>
              <a:rPr lang="zh-CN" altLang="en-US" sz="2800" b="1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层）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825500" y="1625600"/>
            <a:ext cx="2057400" cy="1384300"/>
          </a:xfrm>
          <a:prstGeom prst="wedgeRectCallout">
            <a:avLst>
              <a:gd name="adj1" fmla="val -28240"/>
              <a:gd name="adj2" fmla="val 79084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54100" y="1981200"/>
            <a:ext cx="1524000" cy="711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zh-CN" altLang="en-US" sz="2000" b="0" i="0" u="none" strike="noStrike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文献检索</a:t>
            </a: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3594100" y="1625600"/>
            <a:ext cx="2057400" cy="1384300"/>
          </a:xfrm>
          <a:prstGeom prst="wedgeRectCallout">
            <a:avLst>
              <a:gd name="adj1" fmla="val -28240"/>
              <a:gd name="adj2" fmla="val 79084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3911600" y="2006600"/>
            <a:ext cx="1473200" cy="711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20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互动体验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502400" y="1625600"/>
            <a:ext cx="2057400" cy="1384300"/>
          </a:xfrm>
          <a:prstGeom prst="wedgeRectCallout">
            <a:avLst>
              <a:gd name="adj1" fmla="val -28240"/>
              <a:gd name="adj2" fmla="val 79084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858000" y="2019300"/>
            <a:ext cx="1473200" cy="711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20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创客研讨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410700" y="1625600"/>
            <a:ext cx="2057400" cy="1384300"/>
          </a:xfrm>
          <a:prstGeom prst="wedgeRectCallout">
            <a:avLst>
              <a:gd name="adj1" fmla="val -28240"/>
              <a:gd name="adj2" fmla="val 79084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9740900" y="2006600"/>
            <a:ext cx="1473200" cy="711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ctr" defTabSz="1092200">
              <a:defRPr/>
            </a:pPr>
            <a:r>
              <a:rPr lang="en-US" sz="2000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AI</a:t>
            </a:r>
            <a:r>
              <a:rPr lang="zh-CN" altLang="en-US" sz="2000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光影阅读</a:t>
            </a:r>
            <a:endParaRPr lang="en-US" sz="1100" dirty="0"/>
          </a:p>
        </p:txBody>
      </p:sp>
      <p:cxnSp>
        <p:nvCxnSpPr>
          <p:cNvPr id="14" name="Connector 14"/>
          <p:cNvCxnSpPr/>
          <p:nvPr/>
        </p:nvCxnSpPr>
        <p:spPr>
          <a:xfrm rot="-3584">
            <a:off x="3" y="3409950"/>
            <a:ext cx="121793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C8C8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889000" y="3441700"/>
            <a:ext cx="1130300" cy="520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01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771900" y="3441700"/>
            <a:ext cx="1130300" cy="520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02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667500" y="3441700"/>
            <a:ext cx="1130300" cy="520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03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550400" y="3441700"/>
            <a:ext cx="1130300" cy="520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04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42900" y="4000500"/>
            <a:ext cx="2603500" cy="2540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2900" y="4000500"/>
            <a:ext cx="26035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1" name="AutoShape 21"/>
          <p:cNvSpPr/>
          <p:nvPr/>
        </p:nvSpPr>
        <p:spPr>
          <a:xfrm>
            <a:off x="469900" y="5486400"/>
            <a:ext cx="2349500" cy="355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zh-CN" altLang="en-US" sz="16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文献检索区</a:t>
            </a:r>
            <a:endParaRPr lang="en-US" sz="1100" dirty="0"/>
          </a:p>
        </p:txBody>
      </p:sp>
      <p:sp>
        <p:nvSpPr>
          <p:cNvPr id="22" name="AutoShape 22"/>
          <p:cNvSpPr/>
          <p:nvPr/>
        </p:nvSpPr>
        <p:spPr>
          <a:xfrm>
            <a:off x="469900" y="5842000"/>
            <a:ext cx="2349500" cy="698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ctr" anchorCtr="0"/>
          <a:lstStyle/>
          <a:p>
            <a:pPr>
              <a:defRPr/>
            </a:pPr>
            <a:r>
              <a:rPr lang="zh-CN" altLang="en-US" sz="1200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依托</a:t>
            </a:r>
            <a:r>
              <a:rPr lang="zh-CN" altLang="en-US" sz="1200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桌面云技术搭建检索平台，提供中外文文献自主检索与数据挖掘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200" dirty="0"/>
          </a:p>
        </p:txBody>
      </p:sp>
      <p:sp>
        <p:nvSpPr>
          <p:cNvPr id="23" name="AutoShape 23"/>
          <p:cNvSpPr/>
          <p:nvPr/>
        </p:nvSpPr>
        <p:spPr>
          <a:xfrm>
            <a:off x="3302000" y="4000500"/>
            <a:ext cx="2603500" cy="2540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02000" y="4000500"/>
            <a:ext cx="26035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5" name="AutoShape 25"/>
          <p:cNvSpPr/>
          <p:nvPr/>
        </p:nvSpPr>
        <p:spPr>
          <a:xfrm>
            <a:off x="3429000" y="5486400"/>
            <a:ext cx="2349500" cy="355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互动体验区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3429000" y="5842000"/>
            <a:ext cx="2349500" cy="698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配有视听舱与朗读亭，提供智能化、个性化的视听阅读服务</a:t>
            </a:r>
            <a:r>
              <a:rPr lang="en-US" sz="12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200" dirty="0"/>
          </a:p>
        </p:txBody>
      </p:sp>
      <p:sp>
        <p:nvSpPr>
          <p:cNvPr id="27" name="AutoShape 27"/>
          <p:cNvSpPr/>
          <p:nvPr/>
        </p:nvSpPr>
        <p:spPr>
          <a:xfrm>
            <a:off x="6235700" y="4000500"/>
            <a:ext cx="2603500" cy="2540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235700" y="4000500"/>
            <a:ext cx="26035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9" name="AutoShape 29"/>
          <p:cNvSpPr/>
          <p:nvPr/>
        </p:nvSpPr>
        <p:spPr>
          <a:xfrm>
            <a:off x="6362700" y="5486400"/>
            <a:ext cx="2349500" cy="355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研讨室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362700" y="5842000"/>
            <a:ext cx="2349500" cy="698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配备移动终端与协作白板，适配小组研讨、项目路演等团队活动</a:t>
            </a:r>
            <a:r>
              <a:rPr lang="en-US" sz="12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31" name="AutoShape 31"/>
          <p:cNvSpPr/>
          <p:nvPr/>
        </p:nvSpPr>
        <p:spPr>
          <a:xfrm>
            <a:off x="9220200" y="4000500"/>
            <a:ext cx="2603500" cy="2540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220200" y="4000500"/>
            <a:ext cx="26035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3" name="AutoShape 33"/>
          <p:cNvSpPr/>
          <p:nvPr/>
        </p:nvSpPr>
        <p:spPr>
          <a:xfrm>
            <a:off x="9347200" y="5486400"/>
            <a:ext cx="2349500" cy="355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AI</a:t>
            </a:r>
            <a:r>
              <a:rPr lang="zh-CN" altLang="en-US" sz="16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光影阅读区</a:t>
            </a:r>
            <a:endParaRPr lang="en-US" sz="1100" dirty="0"/>
          </a:p>
        </p:txBody>
      </p:sp>
      <p:sp>
        <p:nvSpPr>
          <p:cNvPr id="34" name="AutoShape 34"/>
          <p:cNvSpPr/>
          <p:nvPr/>
        </p:nvSpPr>
        <p:spPr>
          <a:xfrm>
            <a:off x="9347200" y="5842000"/>
            <a:ext cx="2349500" cy="698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ctr" anchorCtr="0"/>
          <a:lstStyle/>
          <a:p>
            <a:pPr>
              <a:defRPr/>
            </a:pPr>
            <a:r>
              <a:rPr lang="zh-CN" altLang="en-US" sz="1200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配备 </a:t>
            </a:r>
            <a:r>
              <a:rPr lang="en-US" altLang="zh-CN" sz="1200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AI </a:t>
            </a:r>
            <a:r>
              <a:rPr lang="zh-CN" altLang="en-US" sz="1200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光影互动阅读设备，结合沉浸式投影与智能导读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，感受数字</a:t>
            </a:r>
            <a:r>
              <a:rPr lang="zh-CN" altLang="en-US" sz="1200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阅读新体验</a:t>
            </a:r>
            <a:r>
              <a:rPr lang="zh-CN" altLang="en-US" sz="1200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880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图书馆开馆时间一览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grpSp>
        <p:nvGrpSpPr>
          <p:cNvPr id="5" name="组合 4"/>
          <p:cNvGrpSpPr/>
          <p:nvPr/>
        </p:nvGrpSpPr>
        <p:grpSpPr>
          <a:xfrm>
            <a:off x="1193800" y="1664537"/>
            <a:ext cx="4292161" cy="4354824"/>
            <a:chOff x="1193800" y="1664537"/>
            <a:chExt cx="4292161" cy="4354824"/>
          </a:xfrm>
        </p:grpSpPr>
        <p:sp>
          <p:nvSpPr>
            <p:cNvPr id="6" name="Freeform 6"/>
            <p:cNvSpPr/>
            <p:nvPr/>
          </p:nvSpPr>
          <p:spPr>
            <a:xfrm flipV="1">
              <a:off x="1435100" y="1943100"/>
              <a:ext cx="1770348" cy="1770348"/>
            </a:xfrm>
            <a:custGeom>
              <a:avLst/>
              <a:gdLst/>
              <a:ahLst/>
              <a:cxnLst/>
              <a:rect l="l" t="t" r="r" b="b"/>
              <a:pathLst>
                <a:path w="1770348" h="1770348">
                  <a:moveTo>
                    <a:pt x="715585" y="1584212"/>
                  </a:moveTo>
                  <a:cubicBezTo>
                    <a:pt x="423177" y="1584212"/>
                    <a:pt x="186135" y="1347170"/>
                    <a:pt x="186135" y="1054763"/>
                  </a:cubicBezTo>
                  <a:cubicBezTo>
                    <a:pt x="186135" y="762356"/>
                    <a:pt x="423177" y="525313"/>
                    <a:pt x="715585" y="525313"/>
                  </a:cubicBezTo>
                  <a:cubicBezTo>
                    <a:pt x="1007994" y="525313"/>
                    <a:pt x="1245036" y="762356"/>
                    <a:pt x="1245036" y="1054763"/>
                  </a:cubicBezTo>
                  <a:cubicBezTo>
                    <a:pt x="1245036" y="1347170"/>
                    <a:pt x="1007994" y="1584212"/>
                    <a:pt x="715585" y="1584212"/>
                  </a:cubicBezTo>
                  <a:close/>
                  <a:moveTo>
                    <a:pt x="885173" y="1770348"/>
                  </a:moveTo>
                  <a:cubicBezTo>
                    <a:pt x="1374042" y="1770348"/>
                    <a:pt x="1770348" y="1374042"/>
                    <a:pt x="1770348" y="885173"/>
                  </a:cubicBezTo>
                  <a:lnTo>
                    <a:pt x="1770348" y="0"/>
                  </a:lnTo>
                  <a:lnTo>
                    <a:pt x="885173" y="0"/>
                  </a:lnTo>
                  <a:cubicBezTo>
                    <a:pt x="396306" y="0"/>
                    <a:pt x="0" y="396306"/>
                    <a:pt x="0" y="885173"/>
                  </a:cubicBezTo>
                  <a:cubicBezTo>
                    <a:pt x="0" y="1374042"/>
                    <a:pt x="396306" y="1770348"/>
                    <a:pt x="885173" y="1770348"/>
                  </a:cubicBezTo>
                  <a:close/>
                </a:path>
              </a:pathLst>
            </a:custGeom>
            <a:solidFill>
              <a:srgbClr val="A0BF0D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8" name="Freeform 8"/>
            <p:cNvSpPr/>
            <p:nvPr/>
          </p:nvSpPr>
          <p:spPr>
            <a:xfrm>
              <a:off x="1193800" y="3759200"/>
              <a:ext cx="1979312" cy="1980985"/>
            </a:xfrm>
            <a:custGeom>
              <a:avLst/>
              <a:gdLst/>
              <a:ahLst/>
              <a:cxnLst/>
              <a:rect l="l" t="t" r="r" b="b"/>
              <a:pathLst>
                <a:path w="1979312" h="1980985">
                  <a:moveTo>
                    <a:pt x="854156" y="479984"/>
                  </a:moveTo>
                  <a:cubicBezTo>
                    <a:pt x="497614" y="479984"/>
                    <a:pt x="208580" y="769262"/>
                    <a:pt x="208580" y="1126106"/>
                  </a:cubicBezTo>
                  <a:cubicBezTo>
                    <a:pt x="208580" y="1482950"/>
                    <a:pt x="497614" y="1772228"/>
                    <a:pt x="854156" y="1772228"/>
                  </a:cubicBezTo>
                  <a:cubicBezTo>
                    <a:pt x="1210699" y="1772228"/>
                    <a:pt x="1499734" y="1482950"/>
                    <a:pt x="1499734" y="1126106"/>
                  </a:cubicBezTo>
                  <a:cubicBezTo>
                    <a:pt x="1499734" y="769262"/>
                    <a:pt x="1210699" y="479984"/>
                    <a:pt x="854156" y="479984"/>
                  </a:cubicBezTo>
                  <a:close/>
                  <a:moveTo>
                    <a:pt x="989658" y="0"/>
                  </a:moveTo>
                  <a:lnTo>
                    <a:pt x="1979312" y="0"/>
                  </a:lnTo>
                  <a:lnTo>
                    <a:pt x="1979312" y="990492"/>
                  </a:lnTo>
                  <a:cubicBezTo>
                    <a:pt x="1979312" y="1537527"/>
                    <a:pt x="1536228" y="1980985"/>
                    <a:pt x="989656" y="1980985"/>
                  </a:cubicBezTo>
                  <a:cubicBezTo>
                    <a:pt x="443084" y="1980985"/>
                    <a:pt x="0" y="1537527"/>
                    <a:pt x="0" y="990492"/>
                  </a:cubicBezTo>
                  <a:lnTo>
                    <a:pt x="1" y="990492"/>
                  </a:lnTo>
                  <a:cubicBezTo>
                    <a:pt x="1" y="443459"/>
                    <a:pt x="443085" y="0"/>
                    <a:pt x="989658" y="0"/>
                  </a:cubicBezTo>
                  <a:close/>
                </a:path>
              </a:pathLst>
            </a:custGeom>
            <a:solidFill>
              <a:srgbClr val="319095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0" name="Freeform 10"/>
            <p:cNvSpPr/>
            <p:nvPr/>
          </p:nvSpPr>
          <p:spPr>
            <a:xfrm rot="5400000" flipV="1">
              <a:off x="3225800" y="1663700"/>
              <a:ext cx="2049523" cy="2051197"/>
            </a:xfrm>
            <a:custGeom>
              <a:avLst/>
              <a:gdLst/>
              <a:ahLst/>
              <a:cxnLst/>
              <a:rect l="l" t="t" r="r" b="b"/>
              <a:pathLst>
                <a:path w="2049523" h="2051197">
                  <a:moveTo>
                    <a:pt x="215979" y="1208342"/>
                  </a:moveTo>
                  <a:cubicBezTo>
                    <a:pt x="215979" y="862223"/>
                    <a:pt x="496334" y="581640"/>
                    <a:pt x="842169" y="581640"/>
                  </a:cubicBezTo>
                  <a:cubicBezTo>
                    <a:pt x="1188004" y="581640"/>
                    <a:pt x="1468357" y="862223"/>
                    <a:pt x="1468357" y="1208342"/>
                  </a:cubicBezTo>
                  <a:cubicBezTo>
                    <a:pt x="1468357" y="1554458"/>
                    <a:pt x="1188004" y="1835042"/>
                    <a:pt x="842169" y="1835042"/>
                  </a:cubicBezTo>
                  <a:cubicBezTo>
                    <a:pt x="496334" y="1835042"/>
                    <a:pt x="215979" y="1554458"/>
                    <a:pt x="215979" y="1208342"/>
                  </a:cubicBezTo>
                  <a:close/>
                  <a:moveTo>
                    <a:pt x="0" y="1025599"/>
                  </a:moveTo>
                  <a:cubicBezTo>
                    <a:pt x="0" y="1592021"/>
                    <a:pt x="458801" y="2051197"/>
                    <a:pt x="1024762" y="2051197"/>
                  </a:cubicBezTo>
                  <a:cubicBezTo>
                    <a:pt x="1590722" y="2051197"/>
                    <a:pt x="2049523" y="1592021"/>
                    <a:pt x="2049523" y="1025599"/>
                  </a:cubicBezTo>
                  <a:lnTo>
                    <a:pt x="2049523" y="0"/>
                  </a:lnTo>
                  <a:lnTo>
                    <a:pt x="1024763" y="0"/>
                  </a:lnTo>
                  <a:cubicBezTo>
                    <a:pt x="458803" y="0"/>
                    <a:pt x="1" y="459176"/>
                    <a:pt x="1" y="1025599"/>
                  </a:cubicBezTo>
                  <a:lnTo>
                    <a:pt x="0" y="1025599"/>
                  </a:lnTo>
                  <a:close/>
                </a:path>
              </a:pathLst>
            </a:custGeom>
            <a:solidFill>
              <a:srgbClr val="F5841C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 rot="10800000" flipV="1">
              <a:off x="3225800" y="3759200"/>
              <a:ext cx="2260161" cy="2260161"/>
            </a:xfrm>
            <a:custGeom>
              <a:avLst/>
              <a:gdLst/>
              <a:ahLst/>
              <a:cxnLst/>
              <a:rect l="l" t="t" r="r" b="b"/>
              <a:pathLst>
                <a:path w="2260161" h="2260161">
                  <a:moveTo>
                    <a:pt x="921838" y="654660"/>
                  </a:moveTo>
                  <a:cubicBezTo>
                    <a:pt x="1299414" y="654660"/>
                    <a:pt x="1605501" y="960745"/>
                    <a:pt x="1605501" y="1338321"/>
                  </a:cubicBezTo>
                  <a:cubicBezTo>
                    <a:pt x="1605501" y="1715898"/>
                    <a:pt x="1299414" y="2021984"/>
                    <a:pt x="921838" y="2021984"/>
                  </a:cubicBezTo>
                  <a:cubicBezTo>
                    <a:pt x="544262" y="2021984"/>
                    <a:pt x="238176" y="1715898"/>
                    <a:pt x="238176" y="1338321"/>
                  </a:cubicBezTo>
                  <a:cubicBezTo>
                    <a:pt x="238176" y="960745"/>
                    <a:pt x="544262" y="654660"/>
                    <a:pt x="921838" y="654660"/>
                  </a:cubicBezTo>
                  <a:close/>
                  <a:moveTo>
                    <a:pt x="2260161" y="0"/>
                  </a:moveTo>
                  <a:lnTo>
                    <a:pt x="1130080" y="0"/>
                  </a:lnTo>
                  <a:cubicBezTo>
                    <a:pt x="505954" y="0"/>
                    <a:pt x="0" y="505954"/>
                    <a:pt x="0" y="1130080"/>
                  </a:cubicBezTo>
                  <a:cubicBezTo>
                    <a:pt x="0" y="1754207"/>
                    <a:pt x="505954" y="2260161"/>
                    <a:pt x="1130080" y="2260161"/>
                  </a:cubicBezTo>
                  <a:cubicBezTo>
                    <a:pt x="1754205" y="2260161"/>
                    <a:pt x="2260161" y="1754207"/>
                    <a:pt x="2260161" y="1130080"/>
                  </a:cubicBezTo>
                  <a:lnTo>
                    <a:pt x="2260161" y="0"/>
                  </a:lnTo>
                  <a:close/>
                </a:path>
              </a:pathLst>
            </a:custGeom>
            <a:solidFill>
              <a:srgbClr val="5FCACB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6223000" y="2019300"/>
            <a:ext cx="656425" cy="662657"/>
          </a:xfrm>
          <a:custGeom>
            <a:avLst/>
            <a:gdLst/>
            <a:ahLst/>
            <a:cxnLst/>
            <a:rect l="l" t="t" r="r" b="b"/>
            <a:pathLst>
              <a:path w="656425" h="662657">
                <a:moveTo>
                  <a:pt x="656425" y="176709"/>
                </a:moveTo>
                <a:cubicBezTo>
                  <a:pt x="656425" y="481040"/>
                  <a:pt x="656425" y="481040"/>
                  <a:pt x="656425" y="481040"/>
                </a:cubicBezTo>
                <a:cubicBezTo>
                  <a:pt x="656425" y="579211"/>
                  <a:pt x="578046" y="662657"/>
                  <a:pt x="480071" y="662657"/>
                </a:cubicBezTo>
                <a:cubicBezTo>
                  <a:pt x="176353" y="662657"/>
                  <a:pt x="176353" y="662657"/>
                  <a:pt x="176353" y="662657"/>
                </a:cubicBezTo>
                <a:cubicBezTo>
                  <a:pt x="78379" y="662657"/>
                  <a:pt x="0" y="579211"/>
                  <a:pt x="0" y="481040"/>
                </a:cubicBezTo>
                <a:cubicBezTo>
                  <a:pt x="0" y="176709"/>
                  <a:pt x="0" y="176709"/>
                  <a:pt x="0" y="176709"/>
                </a:cubicBezTo>
                <a:cubicBezTo>
                  <a:pt x="0" y="78537"/>
                  <a:pt x="78379" y="0"/>
                  <a:pt x="176353" y="0"/>
                </a:cubicBezTo>
                <a:cubicBezTo>
                  <a:pt x="656425" y="0"/>
                  <a:pt x="656425" y="0"/>
                  <a:pt x="656425" y="0"/>
                </a:cubicBezTo>
                <a:lnTo>
                  <a:pt x="656425" y="176709"/>
                </a:lnTo>
                <a:close/>
              </a:path>
            </a:pathLst>
          </a:cu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6311900" y="2095500"/>
            <a:ext cx="486087" cy="270049"/>
          </a:xfrm>
          <a:custGeom>
            <a:avLst/>
            <a:gdLst/>
            <a:ahLst/>
            <a:cxnLst/>
            <a:rect l="l" t="t" r="r" b="b"/>
            <a:pathLst>
              <a:path w="486087" h="270049">
                <a:moveTo>
                  <a:pt x="476267" y="216040"/>
                </a:moveTo>
                <a:cubicBezTo>
                  <a:pt x="245499" y="0"/>
                  <a:pt x="245499" y="0"/>
                  <a:pt x="245499" y="0"/>
                </a:cubicBezTo>
                <a:cubicBezTo>
                  <a:pt x="14729" y="216040"/>
                  <a:pt x="14729" y="216040"/>
                  <a:pt x="14729" y="216040"/>
                </a:cubicBezTo>
                <a:cubicBezTo>
                  <a:pt x="4910" y="225859"/>
                  <a:pt x="0" y="245499"/>
                  <a:pt x="14729" y="260229"/>
                </a:cubicBezTo>
                <a:cubicBezTo>
                  <a:pt x="19639" y="265139"/>
                  <a:pt x="29460" y="270049"/>
                  <a:pt x="39280" y="270049"/>
                </a:cubicBezTo>
                <a:cubicBezTo>
                  <a:pt x="44190" y="270049"/>
                  <a:pt x="54009" y="265139"/>
                  <a:pt x="58919" y="260229"/>
                </a:cubicBezTo>
                <a:cubicBezTo>
                  <a:pt x="245499" y="88379"/>
                  <a:pt x="245499" y="88379"/>
                  <a:pt x="245499" y="88379"/>
                </a:cubicBezTo>
                <a:cubicBezTo>
                  <a:pt x="427167" y="260229"/>
                  <a:pt x="427167" y="260229"/>
                  <a:pt x="427167" y="260229"/>
                </a:cubicBezTo>
                <a:cubicBezTo>
                  <a:pt x="436987" y="265139"/>
                  <a:pt x="441898" y="270049"/>
                  <a:pt x="451717" y="270049"/>
                </a:cubicBezTo>
                <a:cubicBezTo>
                  <a:pt x="461537" y="270049"/>
                  <a:pt x="471357" y="265139"/>
                  <a:pt x="476267" y="260229"/>
                </a:cubicBezTo>
                <a:cubicBezTo>
                  <a:pt x="486087" y="245499"/>
                  <a:pt x="486087" y="225859"/>
                  <a:pt x="476267" y="216040"/>
                </a:cubicBezTo>
                <a:close/>
              </a:path>
            </a:pathLst>
          </a:cu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6388100" y="2209800"/>
            <a:ext cx="334446" cy="346908"/>
          </a:xfrm>
          <a:custGeom>
            <a:avLst/>
            <a:gdLst/>
            <a:ahLst/>
            <a:cxnLst/>
            <a:rect l="l" t="t" r="r" b="b"/>
            <a:pathLst>
              <a:path w="334446" h="346908">
                <a:moveTo>
                  <a:pt x="0" y="156354"/>
                </a:moveTo>
                <a:cubicBezTo>
                  <a:pt x="0" y="332250"/>
                  <a:pt x="0" y="332250"/>
                  <a:pt x="0" y="332250"/>
                </a:cubicBezTo>
                <a:cubicBezTo>
                  <a:pt x="0" y="342022"/>
                  <a:pt x="9836" y="346908"/>
                  <a:pt x="24591" y="346908"/>
                </a:cubicBezTo>
                <a:cubicBezTo>
                  <a:pt x="108203" y="346908"/>
                  <a:pt x="108203" y="346908"/>
                  <a:pt x="108203" y="346908"/>
                </a:cubicBezTo>
                <a:cubicBezTo>
                  <a:pt x="108203" y="214986"/>
                  <a:pt x="108203" y="214986"/>
                  <a:pt x="108203" y="214986"/>
                </a:cubicBezTo>
                <a:cubicBezTo>
                  <a:pt x="226242" y="214986"/>
                  <a:pt x="226242" y="214986"/>
                  <a:pt x="226242" y="214986"/>
                </a:cubicBezTo>
                <a:cubicBezTo>
                  <a:pt x="226242" y="346908"/>
                  <a:pt x="226242" y="346908"/>
                  <a:pt x="226242" y="346908"/>
                </a:cubicBezTo>
                <a:cubicBezTo>
                  <a:pt x="309853" y="346908"/>
                  <a:pt x="309853" y="346908"/>
                  <a:pt x="309853" y="346908"/>
                </a:cubicBezTo>
                <a:cubicBezTo>
                  <a:pt x="324608" y="346908"/>
                  <a:pt x="334446" y="342022"/>
                  <a:pt x="334446" y="332250"/>
                </a:cubicBezTo>
                <a:cubicBezTo>
                  <a:pt x="334446" y="156354"/>
                  <a:pt x="334446" y="156354"/>
                  <a:pt x="334446" y="156354"/>
                </a:cubicBezTo>
                <a:cubicBezTo>
                  <a:pt x="167222" y="0"/>
                  <a:pt x="167222" y="0"/>
                  <a:pt x="167222" y="0"/>
                </a:cubicBezTo>
                <a:lnTo>
                  <a:pt x="0" y="156354"/>
                </a:lnTo>
                <a:close/>
              </a:path>
            </a:pathLst>
          </a:cu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6210300" y="3009900"/>
            <a:ext cx="662658" cy="662657"/>
          </a:xfrm>
          <a:custGeom>
            <a:avLst/>
            <a:gdLst/>
            <a:ahLst/>
            <a:cxnLst/>
            <a:rect l="l" t="t" r="r" b="b"/>
            <a:pathLst>
              <a:path w="662658" h="662657">
                <a:moveTo>
                  <a:pt x="662658" y="176709"/>
                </a:moveTo>
                <a:cubicBezTo>
                  <a:pt x="662658" y="481040"/>
                  <a:pt x="662658" y="481040"/>
                  <a:pt x="662658" y="481040"/>
                </a:cubicBezTo>
                <a:cubicBezTo>
                  <a:pt x="662658" y="579211"/>
                  <a:pt x="579213" y="662657"/>
                  <a:pt x="481040" y="662657"/>
                </a:cubicBezTo>
                <a:cubicBezTo>
                  <a:pt x="181618" y="662657"/>
                  <a:pt x="181618" y="662657"/>
                  <a:pt x="181618" y="662657"/>
                </a:cubicBezTo>
                <a:cubicBezTo>
                  <a:pt x="78537" y="662657"/>
                  <a:pt x="0" y="579211"/>
                  <a:pt x="0" y="481040"/>
                </a:cubicBezTo>
                <a:cubicBezTo>
                  <a:pt x="0" y="176709"/>
                  <a:pt x="0" y="176709"/>
                  <a:pt x="0" y="176709"/>
                </a:cubicBezTo>
                <a:cubicBezTo>
                  <a:pt x="0" y="78537"/>
                  <a:pt x="78537" y="0"/>
                  <a:pt x="181618" y="0"/>
                </a:cubicBezTo>
                <a:cubicBezTo>
                  <a:pt x="662658" y="0"/>
                  <a:pt x="662658" y="0"/>
                  <a:pt x="662658" y="0"/>
                </a:cubicBezTo>
                <a:lnTo>
                  <a:pt x="662658" y="176709"/>
                </a:lnTo>
                <a:close/>
              </a:path>
            </a:pathLst>
          </a:cu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6426200" y="3162300"/>
            <a:ext cx="230580" cy="137102"/>
          </a:xfrm>
          <a:custGeom>
            <a:avLst/>
            <a:gdLst/>
            <a:ahLst/>
            <a:cxnLst/>
            <a:rect l="l" t="t" r="r" b="b"/>
            <a:pathLst>
              <a:path w="230580" h="137102">
                <a:moveTo>
                  <a:pt x="230580" y="0"/>
                </a:moveTo>
                <a:lnTo>
                  <a:pt x="114252" y="0"/>
                </a:lnTo>
                <a:lnTo>
                  <a:pt x="114252" y="112174"/>
                </a:lnTo>
                <a:lnTo>
                  <a:pt x="29082" y="112174"/>
                </a:lnTo>
                <a:lnTo>
                  <a:pt x="29082" y="0"/>
                </a:lnTo>
                <a:lnTo>
                  <a:pt x="0" y="0"/>
                </a:lnTo>
                <a:lnTo>
                  <a:pt x="0" y="137102"/>
                </a:lnTo>
                <a:lnTo>
                  <a:pt x="230580" y="137102"/>
                </a:lnTo>
                <a:lnTo>
                  <a:pt x="230580" y="0"/>
                </a:lnTo>
                <a:close/>
              </a:path>
            </a:pathLst>
          </a:cu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Freeform 19"/>
          <p:cNvSpPr/>
          <p:nvPr/>
        </p:nvSpPr>
        <p:spPr>
          <a:xfrm>
            <a:off x="6362700" y="3162300"/>
            <a:ext cx="378068" cy="363526"/>
          </a:xfrm>
          <a:custGeom>
            <a:avLst/>
            <a:gdLst/>
            <a:ahLst/>
            <a:cxnLst/>
            <a:rect l="l" t="t" r="r" b="b"/>
            <a:pathLst>
              <a:path w="378068" h="363526">
                <a:moveTo>
                  <a:pt x="353518" y="0"/>
                </a:moveTo>
                <a:cubicBezTo>
                  <a:pt x="314239" y="0"/>
                  <a:pt x="314239" y="0"/>
                  <a:pt x="314239" y="0"/>
                </a:cubicBezTo>
                <a:cubicBezTo>
                  <a:pt x="314239" y="152288"/>
                  <a:pt x="314239" y="152288"/>
                  <a:pt x="314239" y="152288"/>
                </a:cubicBezTo>
                <a:cubicBezTo>
                  <a:pt x="49099" y="152288"/>
                  <a:pt x="49099" y="152288"/>
                  <a:pt x="49099" y="152288"/>
                </a:cubicBezTo>
                <a:cubicBezTo>
                  <a:pt x="49099" y="0"/>
                  <a:pt x="49099" y="0"/>
                  <a:pt x="49099" y="0"/>
                </a:cubicBezTo>
                <a:cubicBezTo>
                  <a:pt x="24550" y="0"/>
                  <a:pt x="24550" y="0"/>
                  <a:pt x="24550" y="0"/>
                </a:cubicBezTo>
                <a:cubicBezTo>
                  <a:pt x="9820" y="0"/>
                  <a:pt x="0" y="14737"/>
                  <a:pt x="0" y="29475"/>
                </a:cubicBezTo>
                <a:cubicBezTo>
                  <a:pt x="0" y="334051"/>
                  <a:pt x="0" y="334051"/>
                  <a:pt x="0" y="334051"/>
                </a:cubicBezTo>
                <a:cubicBezTo>
                  <a:pt x="0" y="353701"/>
                  <a:pt x="9820" y="363526"/>
                  <a:pt x="24550" y="363526"/>
                </a:cubicBezTo>
                <a:cubicBezTo>
                  <a:pt x="353518" y="363526"/>
                  <a:pt x="353518" y="363526"/>
                  <a:pt x="353518" y="363526"/>
                </a:cubicBezTo>
                <a:cubicBezTo>
                  <a:pt x="368248" y="363526"/>
                  <a:pt x="378068" y="353701"/>
                  <a:pt x="378068" y="334051"/>
                </a:cubicBezTo>
                <a:cubicBezTo>
                  <a:pt x="378068" y="29475"/>
                  <a:pt x="378068" y="29475"/>
                  <a:pt x="378068" y="29475"/>
                </a:cubicBezTo>
                <a:cubicBezTo>
                  <a:pt x="378068" y="14737"/>
                  <a:pt x="368248" y="0"/>
                  <a:pt x="353518" y="0"/>
                </a:cubicBezTo>
                <a:close/>
                <a:moveTo>
                  <a:pt x="186580" y="319314"/>
                </a:moveTo>
                <a:cubicBezTo>
                  <a:pt x="142390" y="319314"/>
                  <a:pt x="108020" y="284926"/>
                  <a:pt x="108020" y="240713"/>
                </a:cubicBezTo>
                <a:cubicBezTo>
                  <a:pt x="108020" y="196501"/>
                  <a:pt x="142390" y="162113"/>
                  <a:pt x="186580" y="162113"/>
                </a:cubicBezTo>
                <a:cubicBezTo>
                  <a:pt x="225859" y="162113"/>
                  <a:pt x="265139" y="196501"/>
                  <a:pt x="265139" y="240713"/>
                </a:cubicBezTo>
                <a:cubicBezTo>
                  <a:pt x="265139" y="284926"/>
                  <a:pt x="225859" y="319314"/>
                  <a:pt x="186580" y="319314"/>
                </a:cubicBezTo>
                <a:close/>
              </a:path>
            </a:pathLst>
          </a:cu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489700" y="3340100"/>
            <a:ext cx="114300" cy="114300"/>
          </a:xfrm>
          <a:prstGeom prst="ellipse">
            <a:avLst/>
          </a:pr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6223000" y="4000500"/>
            <a:ext cx="656425" cy="662658"/>
          </a:xfrm>
          <a:custGeom>
            <a:avLst/>
            <a:gdLst/>
            <a:ahLst/>
            <a:cxnLst/>
            <a:rect l="l" t="t" r="r" b="b"/>
            <a:pathLst>
              <a:path w="656425" h="662658">
                <a:moveTo>
                  <a:pt x="656425" y="181618"/>
                </a:moveTo>
                <a:cubicBezTo>
                  <a:pt x="656425" y="481040"/>
                  <a:pt x="656425" y="481040"/>
                  <a:pt x="656425" y="481040"/>
                </a:cubicBezTo>
                <a:cubicBezTo>
                  <a:pt x="656425" y="579213"/>
                  <a:pt x="578046" y="662658"/>
                  <a:pt x="480071" y="662658"/>
                </a:cubicBezTo>
                <a:cubicBezTo>
                  <a:pt x="176353" y="662658"/>
                  <a:pt x="176353" y="662658"/>
                  <a:pt x="176353" y="662658"/>
                </a:cubicBezTo>
                <a:cubicBezTo>
                  <a:pt x="78379" y="662658"/>
                  <a:pt x="0" y="579213"/>
                  <a:pt x="0" y="481040"/>
                </a:cubicBezTo>
                <a:cubicBezTo>
                  <a:pt x="0" y="181618"/>
                  <a:pt x="0" y="181618"/>
                  <a:pt x="0" y="181618"/>
                </a:cubicBezTo>
                <a:cubicBezTo>
                  <a:pt x="0" y="78537"/>
                  <a:pt x="78379" y="0"/>
                  <a:pt x="176353" y="0"/>
                </a:cubicBezTo>
                <a:cubicBezTo>
                  <a:pt x="656425" y="0"/>
                  <a:pt x="656425" y="0"/>
                  <a:pt x="656425" y="0"/>
                </a:cubicBezTo>
                <a:lnTo>
                  <a:pt x="656425" y="181618"/>
                </a:lnTo>
                <a:close/>
              </a:path>
            </a:pathLst>
          </a:cu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362700" y="4394200"/>
            <a:ext cx="127000" cy="127000"/>
          </a:xfrm>
          <a:prstGeom prst="ellipse">
            <a:avLst/>
          </a:pr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6375400" y="4254500"/>
            <a:ext cx="236812" cy="234735"/>
          </a:xfrm>
          <a:custGeom>
            <a:avLst/>
            <a:gdLst/>
            <a:ahLst/>
            <a:cxnLst/>
            <a:rect l="l" t="t" r="r" b="b"/>
            <a:pathLst>
              <a:path w="236812" h="234735">
                <a:moveTo>
                  <a:pt x="29601" y="0"/>
                </a:moveTo>
                <a:cubicBezTo>
                  <a:pt x="14801" y="0"/>
                  <a:pt x="0" y="14671"/>
                  <a:pt x="0" y="34232"/>
                </a:cubicBezTo>
                <a:cubicBezTo>
                  <a:pt x="0" y="48903"/>
                  <a:pt x="14801" y="63574"/>
                  <a:pt x="29601" y="63574"/>
                </a:cubicBezTo>
                <a:cubicBezTo>
                  <a:pt x="108539" y="63574"/>
                  <a:pt x="172676" y="127149"/>
                  <a:pt x="172676" y="205393"/>
                </a:cubicBezTo>
                <a:cubicBezTo>
                  <a:pt x="172676" y="220064"/>
                  <a:pt x="187476" y="234735"/>
                  <a:pt x="207211" y="234735"/>
                </a:cubicBezTo>
                <a:cubicBezTo>
                  <a:pt x="222011" y="234735"/>
                  <a:pt x="236812" y="220064"/>
                  <a:pt x="236812" y="205393"/>
                </a:cubicBezTo>
                <a:cubicBezTo>
                  <a:pt x="236812" y="92916"/>
                  <a:pt x="143074" y="0"/>
                  <a:pt x="29601" y="0"/>
                </a:cubicBezTo>
                <a:close/>
              </a:path>
            </a:pathLst>
          </a:cu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Freeform 24"/>
          <p:cNvSpPr/>
          <p:nvPr/>
        </p:nvSpPr>
        <p:spPr>
          <a:xfrm>
            <a:off x="6375400" y="4127500"/>
            <a:ext cx="363527" cy="363527"/>
          </a:xfrm>
          <a:custGeom>
            <a:avLst/>
            <a:gdLst/>
            <a:ahLst/>
            <a:cxnLst/>
            <a:rect l="l" t="t" r="r" b="b"/>
            <a:pathLst>
              <a:path w="363527" h="363527">
                <a:moveTo>
                  <a:pt x="29475" y="0"/>
                </a:moveTo>
                <a:cubicBezTo>
                  <a:pt x="14737" y="0"/>
                  <a:pt x="0" y="14737"/>
                  <a:pt x="0" y="34388"/>
                </a:cubicBezTo>
                <a:cubicBezTo>
                  <a:pt x="0" y="49125"/>
                  <a:pt x="14737" y="63863"/>
                  <a:pt x="29475" y="63863"/>
                </a:cubicBezTo>
                <a:cubicBezTo>
                  <a:pt x="181764" y="63863"/>
                  <a:pt x="299664" y="186676"/>
                  <a:pt x="299664" y="334052"/>
                </a:cubicBezTo>
                <a:cubicBezTo>
                  <a:pt x="299664" y="348789"/>
                  <a:pt x="314401" y="363527"/>
                  <a:pt x="334052" y="363527"/>
                </a:cubicBezTo>
                <a:cubicBezTo>
                  <a:pt x="348789" y="363527"/>
                  <a:pt x="363527" y="348789"/>
                  <a:pt x="363527" y="334052"/>
                </a:cubicBezTo>
                <a:cubicBezTo>
                  <a:pt x="363527" y="147376"/>
                  <a:pt x="216151" y="0"/>
                  <a:pt x="29475" y="0"/>
                </a:cubicBezTo>
                <a:close/>
              </a:path>
            </a:pathLst>
          </a:cu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Freeform 25"/>
          <p:cNvSpPr/>
          <p:nvPr/>
        </p:nvSpPr>
        <p:spPr>
          <a:xfrm>
            <a:off x="6210300" y="4978400"/>
            <a:ext cx="662658" cy="662657"/>
          </a:xfrm>
          <a:custGeom>
            <a:avLst/>
            <a:gdLst/>
            <a:ahLst/>
            <a:cxnLst/>
            <a:rect l="l" t="t" r="r" b="b"/>
            <a:pathLst>
              <a:path w="662658" h="662657">
                <a:moveTo>
                  <a:pt x="662658" y="176709"/>
                </a:moveTo>
                <a:cubicBezTo>
                  <a:pt x="662658" y="481040"/>
                  <a:pt x="662658" y="481040"/>
                  <a:pt x="662658" y="481040"/>
                </a:cubicBezTo>
                <a:cubicBezTo>
                  <a:pt x="662658" y="579211"/>
                  <a:pt x="579213" y="662657"/>
                  <a:pt x="481040" y="662657"/>
                </a:cubicBezTo>
                <a:cubicBezTo>
                  <a:pt x="176709" y="662657"/>
                  <a:pt x="176709" y="662657"/>
                  <a:pt x="176709" y="662657"/>
                </a:cubicBezTo>
                <a:cubicBezTo>
                  <a:pt x="78537" y="662657"/>
                  <a:pt x="0" y="579211"/>
                  <a:pt x="0" y="481040"/>
                </a:cubicBezTo>
                <a:cubicBezTo>
                  <a:pt x="0" y="176709"/>
                  <a:pt x="0" y="176709"/>
                  <a:pt x="0" y="176709"/>
                </a:cubicBezTo>
                <a:cubicBezTo>
                  <a:pt x="0" y="78537"/>
                  <a:pt x="78537" y="0"/>
                  <a:pt x="176709" y="0"/>
                </a:cubicBezTo>
                <a:cubicBezTo>
                  <a:pt x="662658" y="0"/>
                  <a:pt x="662658" y="0"/>
                  <a:pt x="662658" y="0"/>
                </a:cubicBezTo>
                <a:lnTo>
                  <a:pt x="662658" y="176709"/>
                </a:lnTo>
                <a:close/>
              </a:path>
            </a:pathLst>
          </a:cu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Freeform 26"/>
          <p:cNvSpPr/>
          <p:nvPr/>
        </p:nvSpPr>
        <p:spPr>
          <a:xfrm>
            <a:off x="6311900" y="5080000"/>
            <a:ext cx="427923" cy="425845"/>
          </a:xfrm>
          <a:custGeom>
            <a:avLst/>
            <a:gdLst/>
            <a:ahLst/>
            <a:cxnLst/>
            <a:rect l="l" t="t" r="r" b="b"/>
            <a:pathLst>
              <a:path w="427923" h="425845">
                <a:moveTo>
                  <a:pt x="314794" y="68527"/>
                </a:moveTo>
                <a:cubicBezTo>
                  <a:pt x="245933" y="0"/>
                  <a:pt x="137723" y="0"/>
                  <a:pt x="68861" y="68527"/>
                </a:cubicBezTo>
                <a:cubicBezTo>
                  <a:pt x="0" y="137053"/>
                  <a:pt x="0" y="249634"/>
                  <a:pt x="68861" y="313266"/>
                </a:cubicBezTo>
                <a:cubicBezTo>
                  <a:pt x="127885" y="376898"/>
                  <a:pt x="221339" y="381792"/>
                  <a:pt x="290200" y="337739"/>
                </a:cubicBezTo>
                <a:cubicBezTo>
                  <a:pt x="363981" y="411161"/>
                  <a:pt x="363981" y="411161"/>
                  <a:pt x="363981" y="411161"/>
                </a:cubicBezTo>
                <a:cubicBezTo>
                  <a:pt x="373818" y="425845"/>
                  <a:pt x="393493" y="425845"/>
                  <a:pt x="408248" y="411161"/>
                </a:cubicBezTo>
                <a:cubicBezTo>
                  <a:pt x="413167" y="406265"/>
                  <a:pt x="413167" y="406265"/>
                  <a:pt x="413167" y="406265"/>
                </a:cubicBezTo>
                <a:cubicBezTo>
                  <a:pt x="427923" y="396476"/>
                  <a:pt x="427923" y="376898"/>
                  <a:pt x="413167" y="362213"/>
                </a:cubicBezTo>
                <a:cubicBezTo>
                  <a:pt x="339387" y="288792"/>
                  <a:pt x="339387" y="288792"/>
                  <a:pt x="339387" y="288792"/>
                </a:cubicBezTo>
                <a:cubicBezTo>
                  <a:pt x="383656" y="220265"/>
                  <a:pt x="373818" y="127264"/>
                  <a:pt x="314794" y="68527"/>
                </a:cubicBezTo>
                <a:close/>
                <a:moveTo>
                  <a:pt x="285281" y="283897"/>
                </a:moveTo>
                <a:cubicBezTo>
                  <a:pt x="231177" y="332844"/>
                  <a:pt x="152479" y="332844"/>
                  <a:pt x="98373" y="283897"/>
                </a:cubicBezTo>
                <a:cubicBezTo>
                  <a:pt x="49187" y="234949"/>
                  <a:pt x="49187" y="151738"/>
                  <a:pt x="98373" y="102790"/>
                </a:cubicBezTo>
                <a:cubicBezTo>
                  <a:pt x="152479" y="48947"/>
                  <a:pt x="231177" y="48947"/>
                  <a:pt x="285281" y="102790"/>
                </a:cubicBezTo>
                <a:cubicBezTo>
                  <a:pt x="334468" y="151738"/>
                  <a:pt x="334468" y="234949"/>
                  <a:pt x="285281" y="283897"/>
                </a:cubicBezTo>
                <a:close/>
              </a:path>
            </a:pathLst>
          </a:custGeom>
          <a:solidFill>
            <a:srgbClr val="ECEC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7061200" y="2095500"/>
            <a:ext cx="41148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400" b="1" i="0" u="none" strike="noStrike" dirty="0" err="1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报刊阅览室</a:t>
            </a:r>
            <a:r>
              <a:rPr lang="en-US" sz="1400" b="1" i="0" u="none" strike="noStrike" dirty="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sz="16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周一至周日</a:t>
            </a: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 8:30 - 21:00，全天候开放，提供丰富报刊杂志阅览服务。</a:t>
            </a:r>
            <a:endParaRPr lang="en-US" sz="1100" dirty="0"/>
          </a:p>
        </p:txBody>
      </p:sp>
      <p:sp>
        <p:nvSpPr>
          <p:cNvPr id="28" name="AutoShape 28"/>
          <p:cNvSpPr/>
          <p:nvPr/>
        </p:nvSpPr>
        <p:spPr>
          <a:xfrm>
            <a:off x="7061200" y="3073400"/>
            <a:ext cx="41148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400" b="1" i="0" u="none" strike="noStrike" dirty="0" err="1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文澜自习区</a:t>
            </a:r>
            <a:r>
              <a:rPr lang="en-US" sz="1400" b="1" i="0" u="none" strike="noStrike" dirty="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sz="16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周一至周日</a:t>
            </a: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 7:30 - 22:00，开放时长最长，是校园内静谧的自习首选地。</a:t>
            </a:r>
            <a:endParaRPr lang="en-US" sz="1100" dirty="0"/>
          </a:p>
        </p:txBody>
      </p:sp>
      <p:sp>
        <p:nvSpPr>
          <p:cNvPr id="29" name="AutoShape 29"/>
          <p:cNvSpPr/>
          <p:nvPr/>
        </p:nvSpPr>
        <p:spPr>
          <a:xfrm>
            <a:off x="7061200" y="4064000"/>
            <a:ext cx="41148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400" b="1" i="0" u="none" strike="noStrike" dirty="0" err="1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服务台</a:t>
            </a:r>
            <a:r>
              <a:rPr lang="en-US" sz="1400" b="1" i="0" u="none" strike="noStrike" dirty="0" smtClean="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/</a:t>
            </a:r>
            <a:r>
              <a:rPr lang="zh-CN" altLang="en-US" sz="1400" b="1" i="0" u="none" strike="noStrike" dirty="0" smtClean="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</a:t>
            </a:r>
            <a:r>
              <a:rPr lang="en-US" sz="1400" b="1" i="0" u="none" strike="noStrike" dirty="0" err="1" smtClean="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阅览区</a:t>
            </a:r>
            <a:r>
              <a:rPr lang="en-US" sz="1400" b="1" i="0" u="none" strike="noStrike" dirty="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sz="16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周一至周五</a:t>
            </a: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 8:30 - 20:00，</a:t>
            </a:r>
            <a:r>
              <a:rPr lang="en-US" sz="1400" b="0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周三下午及晚间为</a:t>
            </a:r>
            <a:r>
              <a:rPr lang="zh-CN" altLang="en-US" sz="1400" b="0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业务学习</a:t>
            </a:r>
            <a:r>
              <a:rPr lang="en-US" sz="1400" b="0" i="0" u="none" strike="noStrike" dirty="0" err="1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时间</a:t>
            </a:r>
            <a:r>
              <a:rPr lang="en-US" sz="1400" b="0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，暂不开放</a:t>
            </a: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30" name="AutoShape 30"/>
          <p:cNvSpPr/>
          <p:nvPr/>
        </p:nvSpPr>
        <p:spPr>
          <a:xfrm>
            <a:off x="7061200" y="5054600"/>
            <a:ext cx="41148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1400" b="1" i="0" u="none" strike="noStrike" dirty="0" err="1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数字共享空间</a:t>
            </a:r>
            <a:r>
              <a:rPr lang="en-US" sz="1400" b="1" i="0" u="none" strike="noStrike" dirty="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sz="16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工作日</a:t>
            </a: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 8:30-20:00，周六 10:00-20:00，配备专业设备支持数字化学习。</a:t>
            </a:r>
            <a:endParaRPr lang="en-US" sz="1100" dirty="0"/>
          </a:p>
        </p:txBody>
      </p:sp>
      <p:sp>
        <p:nvSpPr>
          <p:cNvPr id="31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or 16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中国图书馆分类法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中图法</a:t>
            </a:r>
            <a:endParaRPr lang="en-US" sz="1100"/>
          </a:p>
        </p:txBody>
      </p:sp>
      <p:sp>
        <p:nvSpPr>
          <p:cNvPr id="20" name="Freeform 2"/>
          <p:cNvSpPr/>
          <p:nvPr/>
        </p:nvSpPr>
        <p:spPr>
          <a:xfrm>
            <a:off x="990600" y="4800589"/>
            <a:ext cx="3111500" cy="607484"/>
          </a:xfrm>
          <a:custGeom>
            <a:avLst/>
            <a:gdLst/>
            <a:ahLst/>
            <a:cxnLst/>
            <a:rect l="l" t="t" r="r" b="b"/>
            <a:pathLst>
              <a:path w="3111500" h="607484">
                <a:moveTo>
                  <a:pt x="3111500" y="607484"/>
                </a:moveTo>
                <a:lnTo>
                  <a:pt x="2813050" y="0"/>
                </a:lnTo>
                <a:lnTo>
                  <a:pt x="309033" y="0"/>
                </a:lnTo>
                <a:lnTo>
                  <a:pt x="0" y="607484"/>
                </a:lnTo>
                <a:lnTo>
                  <a:pt x="3111500" y="607484"/>
                </a:lnTo>
                <a:close/>
              </a:path>
            </a:pathLst>
          </a:cu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2" name="Freeform 4"/>
          <p:cNvSpPr/>
          <p:nvPr/>
        </p:nvSpPr>
        <p:spPr>
          <a:xfrm>
            <a:off x="1333500" y="4038589"/>
            <a:ext cx="2408766" cy="607484"/>
          </a:xfrm>
          <a:custGeom>
            <a:avLst/>
            <a:gdLst/>
            <a:ahLst/>
            <a:cxnLst/>
            <a:rect l="l" t="t" r="r" b="b"/>
            <a:pathLst>
              <a:path w="2408766" h="607484">
                <a:moveTo>
                  <a:pt x="256117" y="107950"/>
                </a:moveTo>
                <a:lnTo>
                  <a:pt x="0" y="607484"/>
                </a:lnTo>
                <a:lnTo>
                  <a:pt x="2408766" y="607484"/>
                </a:lnTo>
                <a:lnTo>
                  <a:pt x="2163233" y="107950"/>
                </a:lnTo>
                <a:lnTo>
                  <a:pt x="2110316" y="0"/>
                </a:lnTo>
                <a:lnTo>
                  <a:pt x="309033" y="0"/>
                </a:lnTo>
                <a:lnTo>
                  <a:pt x="256117" y="107950"/>
                </a:lnTo>
                <a:close/>
              </a:path>
            </a:pathLst>
          </a:cu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4" name="Freeform 6"/>
          <p:cNvSpPr/>
          <p:nvPr/>
        </p:nvSpPr>
        <p:spPr>
          <a:xfrm>
            <a:off x="1689100" y="3276589"/>
            <a:ext cx="1706033" cy="607484"/>
          </a:xfrm>
          <a:custGeom>
            <a:avLst/>
            <a:gdLst/>
            <a:ahLst/>
            <a:cxnLst/>
            <a:rect l="l" t="t" r="r" b="b"/>
            <a:pathLst>
              <a:path w="1706033" h="607484">
                <a:moveTo>
                  <a:pt x="309033" y="0"/>
                </a:moveTo>
                <a:lnTo>
                  <a:pt x="0" y="607484"/>
                </a:lnTo>
                <a:lnTo>
                  <a:pt x="1706033" y="607484"/>
                </a:lnTo>
                <a:lnTo>
                  <a:pt x="1407583" y="0"/>
                </a:lnTo>
                <a:lnTo>
                  <a:pt x="309033" y="0"/>
                </a:lnTo>
                <a:close/>
              </a:path>
            </a:pathLst>
          </a:cu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6" name="Freeform 8"/>
          <p:cNvSpPr/>
          <p:nvPr/>
        </p:nvSpPr>
        <p:spPr>
          <a:xfrm>
            <a:off x="2032000" y="2006589"/>
            <a:ext cx="1003300" cy="1011767"/>
          </a:xfrm>
          <a:custGeom>
            <a:avLst/>
            <a:gdLst/>
            <a:ahLst/>
            <a:cxnLst/>
            <a:rect l="l" t="t" r="r" b="b"/>
            <a:pathLst>
              <a:path w="1003300" h="1011767">
                <a:moveTo>
                  <a:pt x="1003300" y="1011767"/>
                </a:moveTo>
                <a:lnTo>
                  <a:pt x="501650" y="0"/>
                </a:lnTo>
                <a:lnTo>
                  <a:pt x="0" y="1011767"/>
                </a:lnTo>
                <a:lnTo>
                  <a:pt x="1003300" y="1011767"/>
                </a:lnTo>
                <a:close/>
              </a:path>
            </a:pathLst>
          </a:cu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8" name="AutoShape 12"/>
          <p:cNvSpPr/>
          <p:nvPr/>
        </p:nvSpPr>
        <p:spPr>
          <a:xfrm>
            <a:off x="5334000" y="1591727"/>
            <a:ext cx="50800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defTabSz="1092200">
              <a:defRPr/>
            </a:pPr>
            <a:r>
              <a:rPr lang="en-US" sz="1800" b="1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22个基本大类</a:t>
            </a:r>
            <a:endParaRPr lang="en-US" sz="1100"/>
          </a:p>
        </p:txBody>
      </p:sp>
      <p:sp>
        <p:nvSpPr>
          <p:cNvPr id="29" name="AutoShape 13"/>
          <p:cNvSpPr/>
          <p:nvPr/>
        </p:nvSpPr>
        <p:spPr>
          <a:xfrm>
            <a:off x="5334000" y="2226727"/>
            <a:ext cx="2921000" cy="406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lnSpc>
                <a:spcPct val="125000"/>
              </a:lnSpc>
              <a:defRPr/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A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马克思主义、列宁主义、毛泽东思想、邓小平理论</a:t>
            </a:r>
            <a:endParaRPr lang="en-US" dirty="0"/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B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哲学、宗教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C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社会科学总论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D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政治、法律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E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军事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F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经济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G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文化、科学、教育、体育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H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语言、文字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I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文学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J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艺术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K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历史、地理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30" name="AutoShape 14"/>
          <p:cNvSpPr/>
          <p:nvPr/>
        </p:nvSpPr>
        <p:spPr>
          <a:xfrm>
            <a:off x="8636000" y="2226727"/>
            <a:ext cx="2921000" cy="406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lnSpc>
                <a:spcPct val="125000"/>
              </a:lnSpc>
              <a:defRPr/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N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自然科学总论</a:t>
            </a:r>
            <a:endParaRPr lang="en-US" dirty="0"/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O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数理科学和化学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P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天文学、地球科学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Q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生物科学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R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医药、卫生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S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农业科学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T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工业技术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U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交通运输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V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航空、航天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X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环境科学、安全科学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defTabSz="1092200">
              <a:lnSpc>
                <a:spcPct val="125000"/>
              </a:lnSpc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Z 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综合性图书</a:t>
            </a:r>
            <a:endParaRPr lang="en-US" dirty="0">
              <a:solidFill>
                <a:srgbClr val="404040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31" name="AutoShape 13"/>
          <p:cNvSpPr/>
          <p:nvPr/>
        </p:nvSpPr>
        <p:spPr>
          <a:xfrm>
            <a:off x="2057400" y="2636237"/>
            <a:ext cx="965200" cy="304800"/>
          </a:xfrm>
          <a:prstGeom prst="roundRect">
            <a:avLst>
              <a:gd name="adj" fmla="val 0"/>
            </a:avLst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>
            <a:noAutofit/>
          </a:bodyPr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200" b="1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G - </a:t>
            </a:r>
            <a:r>
              <a:rPr lang="en-US" sz="1200" b="1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科教</a:t>
            </a:r>
            <a:endParaRPr lang="en-US" sz="1100" dirty="0"/>
          </a:p>
        </p:txBody>
      </p:sp>
      <p:sp>
        <p:nvSpPr>
          <p:cNvPr id="32" name="AutoShape 11"/>
          <p:cNvSpPr/>
          <p:nvPr/>
        </p:nvSpPr>
        <p:spPr>
          <a:xfrm>
            <a:off x="1905000" y="3428989"/>
            <a:ext cx="1270000" cy="304800"/>
          </a:xfrm>
          <a:prstGeom prst="roundRect">
            <a:avLst>
              <a:gd name="adj" fmla="val 0"/>
            </a:avLst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>
            <a:noAutofit/>
          </a:bodyPr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200" b="1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I - </a:t>
            </a:r>
            <a:r>
              <a:rPr lang="en-US" sz="1200" b="1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文学</a:t>
            </a:r>
            <a:endParaRPr lang="en-US" sz="1100" dirty="0"/>
          </a:p>
        </p:txBody>
      </p:sp>
      <p:sp>
        <p:nvSpPr>
          <p:cNvPr id="34" name="AutoShape 7"/>
          <p:cNvSpPr/>
          <p:nvPr/>
        </p:nvSpPr>
        <p:spPr>
          <a:xfrm>
            <a:off x="1651000" y="4189931"/>
            <a:ext cx="1744134" cy="304800"/>
          </a:xfrm>
          <a:prstGeom prst="roundRect">
            <a:avLst>
              <a:gd name="adj" fmla="val 0"/>
            </a:avLst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>
            <a:noAutofit/>
          </a:bodyPr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200" b="1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K - </a:t>
            </a:r>
            <a:r>
              <a:rPr lang="en-US" sz="1200" b="1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历史、地理</a:t>
            </a:r>
            <a:endParaRPr lang="en-US" sz="1100" dirty="0"/>
          </a:p>
        </p:txBody>
      </p:sp>
      <p:sp>
        <p:nvSpPr>
          <p:cNvPr id="35" name="AutoShape 9"/>
          <p:cNvSpPr/>
          <p:nvPr/>
        </p:nvSpPr>
        <p:spPr>
          <a:xfrm>
            <a:off x="1771650" y="4951931"/>
            <a:ext cx="1524000" cy="304800"/>
          </a:xfrm>
          <a:prstGeom prst="roundRect">
            <a:avLst>
              <a:gd name="adj" fmla="val 0"/>
            </a:avLst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>
            <a:noAutofit/>
          </a:bodyPr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1200" b="1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T - </a:t>
            </a:r>
            <a:r>
              <a:rPr lang="en-US" sz="1200" b="1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工业技术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558449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508000" y="1524000"/>
            <a:ext cx="5334000" cy="889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16666"/>
              </a:lnSpc>
              <a:defRPr/>
            </a:pPr>
            <a:r>
              <a:rPr lang="en-US" dirty="0">
                <a:solidFill>
                  <a:srgbClr val="4B5563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索书号是图书馆赋予每一本图书的唯一“</a:t>
            </a:r>
            <a:r>
              <a:rPr lang="en-US" dirty="0" err="1">
                <a:solidFill>
                  <a:srgbClr val="4B5563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身份标识</a:t>
            </a:r>
            <a:r>
              <a:rPr lang="en-US" dirty="0">
                <a:solidFill>
                  <a:srgbClr val="4B5563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”，如同图书的专属“</a:t>
            </a:r>
            <a:r>
              <a:rPr lang="en-US" dirty="0" err="1">
                <a:solidFill>
                  <a:srgbClr val="4B5563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地址</a:t>
            </a:r>
            <a:r>
              <a:rPr lang="en-US" dirty="0">
                <a:solidFill>
                  <a:srgbClr val="4B5563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”，</a:t>
            </a:r>
            <a:r>
              <a:rPr lang="en-US" dirty="0" err="1">
                <a:solidFill>
                  <a:srgbClr val="4B5563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是我们在浩如烟海的馆藏中精准定位书籍的关键钥匙</a:t>
            </a:r>
            <a:r>
              <a:rPr lang="en-US" dirty="0">
                <a:solidFill>
                  <a:srgbClr val="4B5563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。</a:t>
            </a: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08000" y="2667000"/>
            <a:ext cx="5334000" cy="952500"/>
          </a:xfrm>
          <a:prstGeom prst="roundRect">
            <a:avLst>
              <a:gd name="adj" fmla="val 0"/>
            </a:avLst>
          </a:prstGeom>
          <a:solidFill>
            <a:srgbClr val="3B82F6">
              <a:alpha val="8000"/>
            </a:srgbClr>
          </a:solidFill>
          <a:ln w="12700" cap="flat" cmpd="sng">
            <a:solidFill>
              <a:srgbClr val="3B82F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550776" y="2771272"/>
            <a:ext cx="5080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1600" b="1" dirty="0" err="1">
                <a:solidFill>
                  <a:srgbClr val="2563EB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核心构成：索书号</a:t>
            </a:r>
            <a:r>
              <a:rPr lang="en-US" sz="1600" b="1" dirty="0">
                <a:solidFill>
                  <a:srgbClr val="2563EB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 = </a:t>
            </a:r>
            <a:r>
              <a:rPr lang="en-US" sz="1600" b="1" dirty="0" err="1">
                <a:solidFill>
                  <a:srgbClr val="2563EB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分类号（学科归属</a:t>
            </a:r>
            <a:r>
              <a:rPr lang="en-US" sz="1600" b="1" dirty="0">
                <a:solidFill>
                  <a:srgbClr val="2563EB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） + </a:t>
            </a:r>
            <a:r>
              <a:rPr lang="en-US" sz="1600" b="1" dirty="0" err="1">
                <a:solidFill>
                  <a:srgbClr val="2563EB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著者号（作者标识</a:t>
            </a:r>
            <a:r>
              <a:rPr lang="en-US" sz="1600" b="1" dirty="0">
                <a:solidFill>
                  <a:srgbClr val="2563EB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）</a:t>
            </a: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08000" y="3873500"/>
            <a:ext cx="5334000" cy="1143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16666"/>
              </a:lnSpc>
              <a:defRPr/>
            </a:pPr>
            <a:r>
              <a:rPr lang="en-US" dirty="0" smtClean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 </a:t>
            </a:r>
            <a:r>
              <a:rPr lang="en-US" b="1" dirty="0" err="1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实例演示：</a:t>
            </a:r>
            <a:r>
              <a:rPr lang="en-US" dirty="0" err="1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以</a:t>
            </a:r>
            <a:r>
              <a:rPr lang="en-US" dirty="0" smtClean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《</a:t>
            </a:r>
            <a:r>
              <a:rPr lang="zh-CN" altLang="en-US" dirty="0" smtClean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你不普通</a:t>
            </a:r>
            <a:r>
              <a:rPr lang="en-US" dirty="0" smtClean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》</a:t>
            </a:r>
            <a:r>
              <a:rPr lang="en-US" dirty="0" err="1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为例，其索书号为</a:t>
            </a:r>
            <a:r>
              <a:rPr lang="en-US" dirty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 </a:t>
            </a:r>
            <a:r>
              <a:rPr lang="en-US" b="1" dirty="0" smtClean="0">
                <a:solidFill>
                  <a:srgbClr val="DC2626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B848.4/ZK22</a:t>
            </a:r>
            <a:r>
              <a:rPr lang="en-US" dirty="0" smtClean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。</a:t>
            </a:r>
            <a:r>
              <a:rPr lang="en-US" dirty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其中</a:t>
            </a:r>
            <a:r>
              <a:rPr lang="en-US" dirty="0" smtClean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，B848.4代表图书的学科分类号，ZK22 </a:t>
            </a:r>
            <a:r>
              <a:rPr lang="en-US" dirty="0" err="1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代表著者号，两者结合确保了每本书的标识独一无二</a:t>
            </a:r>
            <a:r>
              <a:rPr lang="en-US" dirty="0">
                <a:solidFill>
                  <a:srgbClr val="374151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。</a:t>
            </a: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08000" y="5207000"/>
            <a:ext cx="5334000" cy="1016000"/>
          </a:xfrm>
          <a:prstGeom prst="roundRect">
            <a:avLst>
              <a:gd name="adj" fmla="val 0"/>
            </a:avLst>
          </a:prstGeom>
          <a:solidFill>
            <a:srgbClr val="F59E0B">
              <a:alpha val="8000"/>
            </a:srgbClr>
          </a:solidFill>
          <a:ln w="12700" cap="flat" cmpd="sng">
            <a:solidFill>
              <a:srgbClr val="F59E0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538744" y="5335336"/>
            <a:ext cx="5080000" cy="825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16666"/>
              </a:lnSpc>
              <a:defRPr/>
            </a:pPr>
            <a:r>
              <a:rPr lang="en-US" dirty="0" smtClean="0">
                <a:solidFill>
                  <a:srgbClr val="B45309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 </a:t>
            </a:r>
            <a:r>
              <a:rPr lang="en-US" b="1" dirty="0" err="1">
                <a:solidFill>
                  <a:srgbClr val="B45309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实用贴士：</a:t>
            </a:r>
            <a:r>
              <a:rPr lang="en-US" dirty="0" err="1">
                <a:solidFill>
                  <a:srgbClr val="B45309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在图书的书脊下侧会贴有醒目的书标，上面清晰印着索书号，这是我们在书架上快速识别和查找图书的直接依据</a:t>
            </a:r>
            <a:r>
              <a:rPr lang="en-US" dirty="0">
                <a:solidFill>
                  <a:srgbClr val="B45309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。</a:t>
            </a: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718" y="1651000"/>
            <a:ext cx="2567781" cy="3048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6223000" y="4826000"/>
            <a:ext cx="27305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en-US" sz="1200" dirty="0">
                <a:solidFill>
                  <a:srgbClr val="6B7280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图1：图书书脊上的索书号标识</a:t>
            </a: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095" y="1651000"/>
            <a:ext cx="2630904" cy="3047999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9080500" y="4826000"/>
            <a:ext cx="27305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en-US" sz="1200" dirty="0">
                <a:solidFill>
                  <a:srgbClr val="6B7280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图2：索书号书标特写细节</a:t>
            </a: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223000" y="5651500"/>
            <a:ext cx="5588000" cy="635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en-US" sz="1300" i="1">
                <a:solidFill>
                  <a:srgbClr val="6B7280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“掌握索书号的构成与识别，是开启图书馆知识宝库的第一步。”</a:t>
            </a:r>
            <a:endParaRPr lang="en-US" sz="110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6" name="Connector 2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7" name="AutoShape 3"/>
          <p:cNvSpPr/>
          <p:nvPr/>
        </p:nvSpPr>
        <p:spPr>
          <a:xfrm>
            <a:off x="2590800" y="190500"/>
            <a:ext cx="4076700" cy="520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 dirty="0" err="1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图书分类</a:t>
            </a:r>
            <a:r>
              <a:rPr lang="zh-CN" altLang="en-US" sz="2800" b="1" i="0" u="none" strike="noStrike" dirty="0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与索书号</a:t>
            </a:r>
            <a:endParaRPr lang="en-US" sz="1100" dirty="0"/>
          </a:p>
        </p:txBody>
      </p:sp>
      <p:sp>
        <p:nvSpPr>
          <p:cNvPr id="18" name="AutoShape 4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5"/>
          <p:cNvSpPr/>
          <p:nvPr/>
        </p:nvSpPr>
        <p:spPr>
          <a:xfrm>
            <a:off x="190500" y="177800"/>
            <a:ext cx="1460500" cy="584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中图法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7900783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1793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190500" y="177800"/>
            <a:ext cx="1460500" cy="584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2578100" y="190500"/>
            <a:ext cx="5080000" cy="520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 dirty="0" err="1">
                <a:solidFill>
                  <a:srgbClr val="333333"/>
                </a:solidFill>
                <a:latin typeface="微软雅黑"/>
                <a:ea typeface="微软雅黑"/>
                <a:cs typeface="微软雅黑"/>
                <a:sym typeface="微软雅黑"/>
              </a:rPr>
              <a:t>书刊排架方法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381000" y="1117600"/>
            <a:ext cx="11430000" cy="558800"/>
          </a:xfrm>
          <a:prstGeom prst="roundRect">
            <a:avLst>
              <a:gd name="adj" fmla="val 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2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找书口诀：左小右大</a:t>
            </a:r>
            <a:r>
              <a:rPr lang="en-US" sz="2200" b="0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 · </a:t>
            </a:r>
            <a:r>
              <a:rPr lang="en-US" sz="2200" b="0" i="0" u="none" strike="noStrike" dirty="0" err="1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上小下大</a:t>
            </a:r>
            <a:r>
              <a:rPr lang="zh-CN" altLang="en-US" sz="2200" b="0" i="0" u="none" strike="noStrike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（</a:t>
            </a:r>
            <a:r>
              <a:rPr lang="en-US" altLang="zh-CN" sz="2200" b="0" i="0" u="none" strike="noStrike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Z</a:t>
            </a:r>
            <a:r>
              <a:rPr lang="zh-CN" altLang="en-US" sz="2200" b="0" i="0" u="none" strike="noStrike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字型）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381000" y="1879600"/>
            <a:ext cx="2768600" cy="4572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33400" y="2032000"/>
            <a:ext cx="457200" cy="457200"/>
          </a:xfrm>
          <a:prstGeom prst="ellipse">
            <a:avLst/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83333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1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92200" y="2032000"/>
            <a:ext cx="19050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0" rIns="6350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看标识牌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8800" y="2641600"/>
            <a:ext cx="2413000" cy="1143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558800" y="4153576"/>
            <a:ext cx="2413000" cy="1524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50800" rIns="63500" bIns="5080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书库门口墙上挂有标识牌，标明楼层与分类范围，先按分类号找对书库</a:t>
            </a:r>
            <a:r>
              <a:rPr lang="en-US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dirty="0"/>
          </a:p>
        </p:txBody>
      </p:sp>
      <p:sp>
        <p:nvSpPr>
          <p:cNvPr id="12" name="AutoShape 12"/>
          <p:cNvSpPr/>
          <p:nvPr/>
        </p:nvSpPr>
        <p:spPr>
          <a:xfrm>
            <a:off x="3365500" y="1879600"/>
            <a:ext cx="2768600" cy="4572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517900" y="2032000"/>
            <a:ext cx="457200" cy="457200"/>
          </a:xfrm>
          <a:prstGeom prst="ellipse">
            <a:avLst/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83333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076700" y="2032000"/>
            <a:ext cx="19050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0" rIns="6350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看立柱分类号</a:t>
            </a:r>
            <a:endParaRPr lang="en-US" sz="1100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43300" y="2641600"/>
            <a:ext cx="2413000" cy="1524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6" name="AutoShape 16"/>
          <p:cNvSpPr/>
          <p:nvPr/>
        </p:nvSpPr>
        <p:spPr>
          <a:xfrm>
            <a:off x="3543300" y="4318000"/>
            <a:ext cx="2413000" cy="1143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50800" rIns="63500" bIns="5080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书架立柱上贴有本段架位的分类号范围，按索书号找到对应架位</a:t>
            </a:r>
            <a:r>
              <a:rPr lang="en-US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dirty="0"/>
          </a:p>
        </p:txBody>
      </p:sp>
      <p:sp>
        <p:nvSpPr>
          <p:cNvPr id="17" name="AutoShape 17"/>
          <p:cNvSpPr/>
          <p:nvPr/>
        </p:nvSpPr>
        <p:spPr>
          <a:xfrm>
            <a:off x="6350000" y="1879600"/>
            <a:ext cx="2768600" cy="4572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502400" y="2032000"/>
            <a:ext cx="457200" cy="457200"/>
          </a:xfrm>
          <a:prstGeom prst="ellipse">
            <a:avLst/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83333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3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061200" y="2032000"/>
            <a:ext cx="19050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0" rIns="6350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按序找书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27800" y="2641600"/>
            <a:ext cx="2413000" cy="1524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1" name="AutoShape 21"/>
          <p:cNvSpPr/>
          <p:nvPr/>
        </p:nvSpPr>
        <p:spPr>
          <a:xfrm>
            <a:off x="6527800" y="4318000"/>
            <a:ext cx="2413000" cy="1143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50800" rIns="63500" bIns="5080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架上图书从左到右、从上到下按索书号由小到大排列，逐本比对</a:t>
            </a:r>
            <a:r>
              <a:rPr lang="en-US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dirty="0"/>
          </a:p>
        </p:txBody>
      </p:sp>
      <p:sp>
        <p:nvSpPr>
          <p:cNvPr id="22" name="AutoShape 22"/>
          <p:cNvSpPr/>
          <p:nvPr/>
        </p:nvSpPr>
        <p:spPr>
          <a:xfrm>
            <a:off x="9334500" y="1879600"/>
            <a:ext cx="2768600" cy="4572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486900" y="2032000"/>
            <a:ext cx="457200" cy="457200"/>
          </a:xfrm>
          <a:prstGeom prst="ellipse">
            <a:avLst/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83333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4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045700" y="2032000"/>
            <a:ext cx="19050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0" rIns="6350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用代书板</a:t>
            </a:r>
            <a:endParaRPr lang="en-US" sz="1100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512300" y="2641600"/>
            <a:ext cx="2413000" cy="1524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9512300" y="4318000"/>
            <a:ext cx="2413000" cy="1143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50800" rIns="63500" bIns="5080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取书时把代书板插入空位，不借则原样放回；离库前归还代书板</a:t>
            </a:r>
            <a:r>
              <a:rPr lang="en-US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996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defRPr/>
            </a:pPr>
            <a:r>
              <a:rPr lang="en-US" sz="2800" b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图书馆借书流程指南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77900" y="2971800"/>
            <a:ext cx="10223500" cy="215900"/>
          </a:xfrm>
          <a:prstGeom prst="homePlate">
            <a:avLst>
              <a:gd name="adj" fmla="val 50000"/>
            </a:avLst>
          </a:prstGeom>
          <a:solidFill>
            <a:srgbClr val="8080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Freeform 7"/>
          <p:cNvSpPr/>
          <p:nvPr/>
        </p:nvSpPr>
        <p:spPr>
          <a:xfrm rot="2160000">
            <a:off x="1498600" y="2159000"/>
            <a:ext cx="1741924" cy="1763387"/>
          </a:xfrm>
          <a:custGeom>
            <a:avLst/>
            <a:gdLst/>
            <a:ahLst/>
            <a:cxnLst/>
            <a:rect l="l" t="t" r="r" b="b"/>
            <a:pathLst>
              <a:path w="1741924" h="1763387">
                <a:moveTo>
                  <a:pt x="382322" y="192136"/>
                </a:moveTo>
                <a:lnTo>
                  <a:pt x="606363" y="195221"/>
                </a:lnTo>
                <a:lnTo>
                  <a:pt x="870963" y="0"/>
                </a:lnTo>
                <a:lnTo>
                  <a:pt x="1131004" y="191856"/>
                </a:lnTo>
                <a:lnTo>
                  <a:pt x="1420849" y="182489"/>
                </a:lnTo>
                <a:lnTo>
                  <a:pt x="1494864" y="446781"/>
                </a:lnTo>
                <a:lnTo>
                  <a:pt x="1741924" y="611993"/>
                </a:lnTo>
                <a:lnTo>
                  <a:pt x="1637157" y="905175"/>
                </a:lnTo>
                <a:lnTo>
                  <a:pt x="1718192" y="1153575"/>
                </a:lnTo>
                <a:lnTo>
                  <a:pt x="1502747" y="1300070"/>
                </a:lnTo>
                <a:lnTo>
                  <a:pt x="1409247" y="1602218"/>
                </a:lnTo>
                <a:lnTo>
                  <a:pt x="1088588" y="1594970"/>
                </a:lnTo>
                <a:lnTo>
                  <a:pt x="863432" y="1763387"/>
                </a:lnTo>
                <a:lnTo>
                  <a:pt x="641264" y="1595243"/>
                </a:lnTo>
                <a:lnTo>
                  <a:pt x="332678" y="1602218"/>
                </a:lnTo>
                <a:lnTo>
                  <a:pt x="241858" y="1308726"/>
                </a:lnTo>
                <a:lnTo>
                  <a:pt x="37819" y="1169186"/>
                </a:lnTo>
                <a:lnTo>
                  <a:pt x="121773" y="947566"/>
                </a:lnTo>
                <a:lnTo>
                  <a:pt x="0" y="611993"/>
                </a:lnTo>
                <a:lnTo>
                  <a:pt x="313670" y="402239"/>
                </a:lnTo>
                <a:close/>
              </a:path>
            </a:pathLst>
          </a:cu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638300" y="2806700"/>
            <a:ext cx="1460500" cy="495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algn="ctr" defTabSz="1092200">
              <a:defRPr/>
            </a:pPr>
            <a:r>
              <a:rPr lang="en-US"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01 开通权限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485900" y="4279900"/>
            <a:ext cx="1803400" cy="3683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ctr" defTabSz="1092200">
              <a:defRPr/>
            </a:pPr>
            <a:r>
              <a:rPr lang="en-US" sz="1800" b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权限激活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09700" y="4597400"/>
            <a:ext cx="1930400" cy="1498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lnSpc>
                <a:spcPct val="133333"/>
              </a:lnSpc>
              <a:defRPr/>
            </a:pP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登录“学习通”APP参加入馆教育考试，合格后到服务台绑定电子借阅证</a:t>
            </a: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11" name="Freeform 11"/>
          <p:cNvSpPr/>
          <p:nvPr/>
        </p:nvSpPr>
        <p:spPr>
          <a:xfrm rot="2160000">
            <a:off x="3911600" y="2159000"/>
            <a:ext cx="1741924" cy="1763387"/>
          </a:xfrm>
          <a:custGeom>
            <a:avLst/>
            <a:gdLst/>
            <a:ahLst/>
            <a:cxnLst/>
            <a:rect l="l" t="t" r="r" b="b"/>
            <a:pathLst>
              <a:path w="1741924" h="1763387">
                <a:moveTo>
                  <a:pt x="382322" y="192136"/>
                </a:moveTo>
                <a:lnTo>
                  <a:pt x="606363" y="195221"/>
                </a:lnTo>
                <a:lnTo>
                  <a:pt x="870963" y="0"/>
                </a:lnTo>
                <a:lnTo>
                  <a:pt x="1131004" y="191856"/>
                </a:lnTo>
                <a:lnTo>
                  <a:pt x="1420849" y="182489"/>
                </a:lnTo>
                <a:lnTo>
                  <a:pt x="1494864" y="446781"/>
                </a:lnTo>
                <a:lnTo>
                  <a:pt x="1741924" y="611993"/>
                </a:lnTo>
                <a:lnTo>
                  <a:pt x="1637157" y="905175"/>
                </a:lnTo>
                <a:lnTo>
                  <a:pt x="1718192" y="1153575"/>
                </a:lnTo>
                <a:lnTo>
                  <a:pt x="1502747" y="1300070"/>
                </a:lnTo>
                <a:lnTo>
                  <a:pt x="1409247" y="1602218"/>
                </a:lnTo>
                <a:lnTo>
                  <a:pt x="1088588" y="1594970"/>
                </a:lnTo>
                <a:lnTo>
                  <a:pt x="863432" y="1763387"/>
                </a:lnTo>
                <a:lnTo>
                  <a:pt x="641264" y="1595243"/>
                </a:lnTo>
                <a:lnTo>
                  <a:pt x="332678" y="1602218"/>
                </a:lnTo>
                <a:lnTo>
                  <a:pt x="241858" y="1308726"/>
                </a:lnTo>
                <a:lnTo>
                  <a:pt x="37819" y="1169186"/>
                </a:lnTo>
                <a:lnTo>
                  <a:pt x="121773" y="947566"/>
                </a:lnTo>
                <a:lnTo>
                  <a:pt x="0" y="611993"/>
                </a:lnTo>
                <a:lnTo>
                  <a:pt x="313670" y="402239"/>
                </a:lnTo>
                <a:close/>
              </a:path>
            </a:pathLst>
          </a:cu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064000" y="2806700"/>
            <a:ext cx="1460500" cy="495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algn="ctr" defTabSz="1092200">
              <a:defRPr/>
            </a:pPr>
            <a:r>
              <a:rPr lang="en-US"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02 完善信息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911600" y="4279900"/>
            <a:ext cx="1803400" cy="3683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ctr" defTabSz="1092200">
              <a:defRPr/>
            </a:pPr>
            <a:r>
              <a:rPr lang="en-US" sz="1800" b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信息补全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848100" y="4597400"/>
            <a:ext cx="1930400" cy="1498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lnSpc>
                <a:spcPct val="133333"/>
              </a:lnSpc>
              <a:defRPr/>
            </a:pP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登录“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我的图书馆</a:t>
            </a: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”，</a:t>
            </a: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填写邮箱地址，以便接收超期提醒</a:t>
            </a: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15" name="Freeform 15"/>
          <p:cNvSpPr/>
          <p:nvPr/>
        </p:nvSpPr>
        <p:spPr>
          <a:xfrm rot="2160000">
            <a:off x="6400800" y="2159000"/>
            <a:ext cx="1741924" cy="1763387"/>
          </a:xfrm>
          <a:custGeom>
            <a:avLst/>
            <a:gdLst/>
            <a:ahLst/>
            <a:cxnLst/>
            <a:rect l="l" t="t" r="r" b="b"/>
            <a:pathLst>
              <a:path w="1741924" h="1763387">
                <a:moveTo>
                  <a:pt x="382322" y="192136"/>
                </a:moveTo>
                <a:lnTo>
                  <a:pt x="606363" y="195221"/>
                </a:lnTo>
                <a:lnTo>
                  <a:pt x="870963" y="0"/>
                </a:lnTo>
                <a:lnTo>
                  <a:pt x="1131004" y="191856"/>
                </a:lnTo>
                <a:lnTo>
                  <a:pt x="1420849" y="182489"/>
                </a:lnTo>
                <a:lnTo>
                  <a:pt x="1494864" y="446781"/>
                </a:lnTo>
                <a:lnTo>
                  <a:pt x="1741924" y="611993"/>
                </a:lnTo>
                <a:lnTo>
                  <a:pt x="1637157" y="905175"/>
                </a:lnTo>
                <a:lnTo>
                  <a:pt x="1718192" y="1153575"/>
                </a:lnTo>
                <a:lnTo>
                  <a:pt x="1502747" y="1300070"/>
                </a:lnTo>
                <a:lnTo>
                  <a:pt x="1409247" y="1602218"/>
                </a:lnTo>
                <a:lnTo>
                  <a:pt x="1088588" y="1594970"/>
                </a:lnTo>
                <a:lnTo>
                  <a:pt x="863432" y="1763387"/>
                </a:lnTo>
                <a:lnTo>
                  <a:pt x="641264" y="1595243"/>
                </a:lnTo>
                <a:lnTo>
                  <a:pt x="332678" y="1602218"/>
                </a:lnTo>
                <a:lnTo>
                  <a:pt x="241858" y="1308726"/>
                </a:lnTo>
                <a:lnTo>
                  <a:pt x="37819" y="1169186"/>
                </a:lnTo>
                <a:lnTo>
                  <a:pt x="121773" y="947566"/>
                </a:lnTo>
                <a:lnTo>
                  <a:pt x="0" y="611993"/>
                </a:lnTo>
                <a:lnTo>
                  <a:pt x="313670" y="402239"/>
                </a:lnTo>
                <a:close/>
              </a:path>
            </a:pathLst>
          </a:cu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515100" y="2806700"/>
            <a:ext cx="1460500" cy="495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algn="ctr" defTabSz="1092200">
              <a:defRPr/>
            </a:pPr>
            <a:r>
              <a:rPr lang="en-US"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03 检索图书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38900" y="4279900"/>
            <a:ext cx="1803400" cy="3683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ctr" defTabSz="1092200">
              <a:defRPr/>
            </a:pPr>
            <a:r>
              <a:rPr lang="en-US" sz="1800" b="1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精准查找</a:t>
            </a:r>
            <a:endParaRPr lang="en-US" sz="1100" dirty="0"/>
          </a:p>
        </p:txBody>
      </p:sp>
      <p:sp>
        <p:nvSpPr>
          <p:cNvPr id="18" name="AutoShape 18"/>
          <p:cNvSpPr/>
          <p:nvPr/>
        </p:nvSpPr>
        <p:spPr>
          <a:xfrm>
            <a:off x="6362700" y="4597400"/>
            <a:ext cx="1930400" cy="1498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lnSpc>
                <a:spcPct val="133333"/>
              </a:lnSpc>
              <a:defRPr/>
            </a:pP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使用检索机或官网查询图书的索书号和在馆状态</a:t>
            </a: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19" name="Freeform 19"/>
          <p:cNvSpPr/>
          <p:nvPr/>
        </p:nvSpPr>
        <p:spPr>
          <a:xfrm rot="2160000">
            <a:off x="8813800" y="2159000"/>
            <a:ext cx="1741924" cy="1763387"/>
          </a:xfrm>
          <a:custGeom>
            <a:avLst/>
            <a:gdLst/>
            <a:ahLst/>
            <a:cxnLst/>
            <a:rect l="l" t="t" r="r" b="b"/>
            <a:pathLst>
              <a:path w="1741924" h="1763387">
                <a:moveTo>
                  <a:pt x="382322" y="192136"/>
                </a:moveTo>
                <a:lnTo>
                  <a:pt x="606363" y="195221"/>
                </a:lnTo>
                <a:lnTo>
                  <a:pt x="870963" y="0"/>
                </a:lnTo>
                <a:lnTo>
                  <a:pt x="1131004" y="191856"/>
                </a:lnTo>
                <a:lnTo>
                  <a:pt x="1420849" y="182489"/>
                </a:lnTo>
                <a:lnTo>
                  <a:pt x="1494864" y="446781"/>
                </a:lnTo>
                <a:lnTo>
                  <a:pt x="1741924" y="611993"/>
                </a:lnTo>
                <a:lnTo>
                  <a:pt x="1637157" y="905175"/>
                </a:lnTo>
                <a:lnTo>
                  <a:pt x="1718192" y="1153575"/>
                </a:lnTo>
                <a:lnTo>
                  <a:pt x="1502747" y="1300070"/>
                </a:lnTo>
                <a:lnTo>
                  <a:pt x="1409247" y="1602218"/>
                </a:lnTo>
                <a:lnTo>
                  <a:pt x="1088588" y="1594970"/>
                </a:lnTo>
                <a:lnTo>
                  <a:pt x="863432" y="1763387"/>
                </a:lnTo>
                <a:lnTo>
                  <a:pt x="641264" y="1595243"/>
                </a:lnTo>
                <a:lnTo>
                  <a:pt x="332678" y="1602218"/>
                </a:lnTo>
                <a:lnTo>
                  <a:pt x="241858" y="1308726"/>
                </a:lnTo>
                <a:lnTo>
                  <a:pt x="37819" y="1169186"/>
                </a:lnTo>
                <a:lnTo>
                  <a:pt x="121773" y="947566"/>
                </a:lnTo>
                <a:lnTo>
                  <a:pt x="0" y="611993"/>
                </a:lnTo>
                <a:lnTo>
                  <a:pt x="313670" y="402239"/>
                </a:lnTo>
                <a:close/>
              </a:path>
            </a:pathLst>
          </a:cu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8953500" y="2806700"/>
            <a:ext cx="1460500" cy="495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algn="ctr" defTabSz="1092200">
              <a:defRPr/>
            </a:pPr>
            <a:r>
              <a:rPr lang="en-US"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04 办理借书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64600" y="4279900"/>
            <a:ext cx="1803400" cy="3683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ctr" defTabSz="1092200">
              <a:defRPr/>
            </a:pPr>
            <a:r>
              <a:rPr lang="en-US" sz="1800" b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借阅办理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801100" y="4597400"/>
            <a:ext cx="1930400" cy="1498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defTabSz="1092200">
              <a:lnSpc>
                <a:spcPct val="133333"/>
              </a:lnSpc>
              <a:defRPr/>
            </a:pPr>
            <a:r>
              <a:rPr lang="en-US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找到图书后，到服务台办理借阅手续，并检查图书是否完好</a:t>
            </a:r>
            <a:r>
              <a:rPr lang="en-US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23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66507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72200" y="4356100"/>
            <a:ext cx="1151467" cy="1250951"/>
          </a:xfrm>
          <a:custGeom>
            <a:avLst/>
            <a:gdLst/>
            <a:ahLst/>
            <a:cxnLst/>
            <a:rect l="l" t="t" r="r" b="b"/>
            <a:pathLst>
              <a:path w="1151467" h="1250951">
                <a:moveTo>
                  <a:pt x="0" y="39421"/>
                </a:moveTo>
                <a:lnTo>
                  <a:pt x="0" y="646500"/>
                </a:lnTo>
                <a:lnTo>
                  <a:pt x="1151467" y="1250951"/>
                </a:lnTo>
                <a:lnTo>
                  <a:pt x="935896" y="0"/>
                </a:lnTo>
                <a:lnTo>
                  <a:pt x="496866" y="0"/>
                </a:lnTo>
                <a:lnTo>
                  <a:pt x="554702" y="331135"/>
                </a:lnTo>
                <a:lnTo>
                  <a:pt x="0" y="39421"/>
                </a:lnTo>
              </a:path>
            </a:pathLst>
          </a:cu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4826000" y="4356100"/>
            <a:ext cx="1155700" cy="1250951"/>
          </a:xfrm>
          <a:custGeom>
            <a:avLst/>
            <a:gdLst/>
            <a:ahLst/>
            <a:cxnLst/>
            <a:rect l="l" t="t" r="r" b="b"/>
            <a:pathLst>
              <a:path w="1155700" h="1250951">
                <a:moveTo>
                  <a:pt x="1155700" y="39421"/>
                </a:moveTo>
                <a:lnTo>
                  <a:pt x="600227" y="331135"/>
                </a:lnTo>
                <a:lnTo>
                  <a:pt x="655510" y="0"/>
                </a:lnTo>
                <a:lnTo>
                  <a:pt x="215871" y="0"/>
                </a:lnTo>
                <a:lnTo>
                  <a:pt x="0" y="1250951"/>
                </a:lnTo>
                <a:lnTo>
                  <a:pt x="1155700" y="646500"/>
                </a:lnTo>
                <a:lnTo>
                  <a:pt x="1155700" y="39421"/>
                </a:lnTo>
              </a:path>
            </a:pathLst>
          </a:cu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6172200" y="4356100"/>
            <a:ext cx="1151467" cy="1250951"/>
          </a:xfrm>
          <a:custGeom>
            <a:avLst/>
            <a:gdLst/>
            <a:ahLst/>
            <a:cxnLst/>
            <a:rect l="l" t="t" r="r" b="b"/>
            <a:pathLst>
              <a:path w="1151467" h="1250951">
                <a:moveTo>
                  <a:pt x="0" y="39421"/>
                </a:moveTo>
                <a:lnTo>
                  <a:pt x="0" y="646500"/>
                </a:lnTo>
                <a:lnTo>
                  <a:pt x="1151467" y="1250951"/>
                </a:lnTo>
                <a:lnTo>
                  <a:pt x="935896" y="0"/>
                </a:lnTo>
                <a:lnTo>
                  <a:pt x="496866" y="0"/>
                </a:lnTo>
                <a:lnTo>
                  <a:pt x="554702" y="331135"/>
                </a:lnTo>
                <a:lnTo>
                  <a:pt x="0" y="39421"/>
                </a:lnTo>
                <a:close/>
              </a:path>
            </a:pathLst>
          </a:cu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4826000" y="4356100"/>
            <a:ext cx="1155700" cy="1250951"/>
          </a:xfrm>
          <a:custGeom>
            <a:avLst/>
            <a:gdLst/>
            <a:ahLst/>
            <a:cxnLst/>
            <a:rect l="l" t="t" r="r" b="b"/>
            <a:pathLst>
              <a:path w="1155700" h="1250951">
                <a:moveTo>
                  <a:pt x="1155700" y="39421"/>
                </a:moveTo>
                <a:lnTo>
                  <a:pt x="600227" y="331135"/>
                </a:lnTo>
                <a:lnTo>
                  <a:pt x="655510" y="0"/>
                </a:lnTo>
                <a:lnTo>
                  <a:pt x="215871" y="0"/>
                </a:lnTo>
                <a:lnTo>
                  <a:pt x="0" y="1250951"/>
                </a:lnTo>
                <a:lnTo>
                  <a:pt x="1155700" y="646500"/>
                </a:lnTo>
                <a:lnTo>
                  <a:pt x="1155700" y="39421"/>
                </a:lnTo>
                <a:close/>
              </a:path>
            </a:pathLst>
          </a:cu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6070600" y="1778000"/>
            <a:ext cx="2017067" cy="2370667"/>
          </a:xfrm>
          <a:custGeom>
            <a:avLst/>
            <a:gdLst/>
            <a:ahLst/>
            <a:cxnLst/>
            <a:rect l="l" t="t" r="r" b="b"/>
            <a:pathLst>
              <a:path w="2017067" h="2370667">
                <a:moveTo>
                  <a:pt x="623265" y="1264181"/>
                </a:moveTo>
                <a:lnTo>
                  <a:pt x="0" y="0"/>
                </a:lnTo>
                <a:lnTo>
                  <a:pt x="0" y="919881"/>
                </a:lnTo>
                <a:lnTo>
                  <a:pt x="323466" y="1576940"/>
                </a:lnTo>
                <a:lnTo>
                  <a:pt x="1049296" y="1682069"/>
                </a:lnTo>
                <a:lnTo>
                  <a:pt x="525963" y="2194575"/>
                </a:lnTo>
                <a:lnTo>
                  <a:pt x="554891" y="2370667"/>
                </a:lnTo>
                <a:lnTo>
                  <a:pt x="1086113" y="2370667"/>
                </a:lnTo>
                <a:lnTo>
                  <a:pt x="2017067" y="1466554"/>
                </a:lnTo>
                <a:lnTo>
                  <a:pt x="623265" y="1264181"/>
                </a:lnTo>
                <a:close/>
              </a:path>
            </a:pathLst>
          </a:cu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4064000" y="1778000"/>
            <a:ext cx="2017067" cy="2370667"/>
          </a:xfrm>
          <a:custGeom>
            <a:avLst/>
            <a:gdLst/>
            <a:ahLst/>
            <a:cxnLst/>
            <a:rect l="l" t="t" r="r" b="b"/>
            <a:pathLst>
              <a:path w="2017067" h="2370667">
                <a:moveTo>
                  <a:pt x="1393801" y="1264181"/>
                </a:moveTo>
                <a:lnTo>
                  <a:pt x="0" y="1466554"/>
                </a:lnTo>
                <a:lnTo>
                  <a:pt x="930954" y="2370667"/>
                </a:lnTo>
                <a:lnTo>
                  <a:pt x="1462176" y="2370667"/>
                </a:lnTo>
                <a:lnTo>
                  <a:pt x="1493735" y="2194575"/>
                </a:lnTo>
                <a:lnTo>
                  <a:pt x="967772" y="1682069"/>
                </a:lnTo>
                <a:lnTo>
                  <a:pt x="1693600" y="1576940"/>
                </a:lnTo>
                <a:lnTo>
                  <a:pt x="2017067" y="919881"/>
                </a:lnTo>
                <a:lnTo>
                  <a:pt x="2017067" y="0"/>
                </a:lnTo>
                <a:lnTo>
                  <a:pt x="1393801" y="1264181"/>
                </a:lnTo>
                <a:close/>
              </a:path>
            </a:pathLst>
          </a:cu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778500" y="3606800"/>
            <a:ext cx="254000" cy="254000"/>
          </a:xfrm>
          <a:prstGeom prst="octagon">
            <a:avLst>
              <a:gd name="adj" fmla="val 29289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070600" y="3543300"/>
            <a:ext cx="317500" cy="317500"/>
          </a:xfrm>
          <a:prstGeom prst="octagon">
            <a:avLst>
              <a:gd name="adj" fmla="val 29289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5778500" y="3911600"/>
            <a:ext cx="254000" cy="254000"/>
          </a:xfrm>
          <a:prstGeom prst="octagon">
            <a:avLst>
              <a:gd name="adj" fmla="val 29289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070600" y="3911600"/>
            <a:ext cx="254000" cy="254000"/>
          </a:xfrm>
          <a:prstGeom prst="octagon">
            <a:avLst>
              <a:gd name="adj" fmla="val 29289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8559800" y="1803400"/>
            <a:ext cx="22987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1092200">
              <a:lnSpc>
                <a:spcPct val="150000"/>
              </a:lnSpc>
              <a:defRPr/>
            </a:pPr>
            <a:r>
              <a:rPr lang="en-US" sz="1800" b="1" i="0" u="none" strike="noStrike">
                <a:solidFill>
                  <a:srgbClr val="666666"/>
                </a:solidFill>
                <a:latin typeface="微软雅黑"/>
                <a:ea typeface="微软雅黑"/>
                <a:cs typeface="微软雅黑"/>
                <a:sym typeface="微软雅黑"/>
              </a:rPr>
              <a:t>02 借阅礼仪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8255000" y="1930400"/>
            <a:ext cx="357717" cy="313267"/>
          </a:xfrm>
          <a:custGeom>
            <a:avLst/>
            <a:gdLst/>
            <a:ahLst/>
            <a:cxnLst/>
            <a:rect l="l" t="t" r="r" b="b"/>
            <a:pathLst>
              <a:path w="357717" h="313267">
                <a:moveTo>
                  <a:pt x="357717" y="53703"/>
                </a:moveTo>
                <a:lnTo>
                  <a:pt x="357717" y="53703"/>
                </a:lnTo>
                <a:lnTo>
                  <a:pt x="357717" y="41769"/>
                </a:lnTo>
                <a:lnTo>
                  <a:pt x="354724" y="32818"/>
                </a:lnTo>
                <a:lnTo>
                  <a:pt x="348737" y="22376"/>
                </a:lnTo>
                <a:lnTo>
                  <a:pt x="342750" y="14917"/>
                </a:lnTo>
                <a:lnTo>
                  <a:pt x="335266" y="8951"/>
                </a:lnTo>
                <a:lnTo>
                  <a:pt x="324789" y="2983"/>
                </a:lnTo>
                <a:lnTo>
                  <a:pt x="315808" y="0"/>
                </a:lnTo>
                <a:lnTo>
                  <a:pt x="303835" y="0"/>
                </a:lnTo>
                <a:lnTo>
                  <a:pt x="293357" y="0"/>
                </a:lnTo>
                <a:lnTo>
                  <a:pt x="282881" y="2983"/>
                </a:lnTo>
                <a:lnTo>
                  <a:pt x="273901" y="8951"/>
                </a:lnTo>
                <a:lnTo>
                  <a:pt x="266417" y="14917"/>
                </a:lnTo>
                <a:lnTo>
                  <a:pt x="260430" y="22376"/>
                </a:lnTo>
                <a:lnTo>
                  <a:pt x="254443" y="32818"/>
                </a:lnTo>
                <a:lnTo>
                  <a:pt x="251450" y="41769"/>
                </a:lnTo>
                <a:lnTo>
                  <a:pt x="251450" y="53703"/>
                </a:lnTo>
                <a:lnTo>
                  <a:pt x="251450" y="64145"/>
                </a:lnTo>
                <a:lnTo>
                  <a:pt x="255939" y="74587"/>
                </a:lnTo>
                <a:lnTo>
                  <a:pt x="260430" y="83538"/>
                </a:lnTo>
                <a:lnTo>
                  <a:pt x="267914" y="92488"/>
                </a:lnTo>
                <a:lnTo>
                  <a:pt x="206548" y="237188"/>
                </a:lnTo>
                <a:lnTo>
                  <a:pt x="155659" y="125307"/>
                </a:lnTo>
                <a:lnTo>
                  <a:pt x="110758" y="119339"/>
                </a:lnTo>
                <a:lnTo>
                  <a:pt x="71843" y="168567"/>
                </a:lnTo>
                <a:lnTo>
                  <a:pt x="62862" y="165584"/>
                </a:lnTo>
                <a:lnTo>
                  <a:pt x="53882" y="165584"/>
                </a:lnTo>
                <a:lnTo>
                  <a:pt x="43405" y="165584"/>
                </a:lnTo>
                <a:lnTo>
                  <a:pt x="32927" y="168567"/>
                </a:lnTo>
                <a:lnTo>
                  <a:pt x="23947" y="174535"/>
                </a:lnTo>
                <a:lnTo>
                  <a:pt x="16464" y="180501"/>
                </a:lnTo>
                <a:lnTo>
                  <a:pt x="10478" y="187960"/>
                </a:lnTo>
                <a:lnTo>
                  <a:pt x="4491" y="196911"/>
                </a:lnTo>
                <a:lnTo>
                  <a:pt x="1497" y="207353"/>
                </a:lnTo>
                <a:lnTo>
                  <a:pt x="0" y="217795"/>
                </a:lnTo>
                <a:lnTo>
                  <a:pt x="1497" y="229729"/>
                </a:lnTo>
                <a:lnTo>
                  <a:pt x="4491" y="238680"/>
                </a:lnTo>
                <a:lnTo>
                  <a:pt x="10478" y="249122"/>
                </a:lnTo>
                <a:lnTo>
                  <a:pt x="16464" y="256581"/>
                </a:lnTo>
                <a:lnTo>
                  <a:pt x="23947" y="262547"/>
                </a:lnTo>
                <a:lnTo>
                  <a:pt x="32927" y="268515"/>
                </a:lnTo>
                <a:lnTo>
                  <a:pt x="43405" y="271498"/>
                </a:lnTo>
                <a:lnTo>
                  <a:pt x="53882" y="271498"/>
                </a:lnTo>
                <a:lnTo>
                  <a:pt x="65856" y="271498"/>
                </a:lnTo>
                <a:lnTo>
                  <a:pt x="74836" y="268515"/>
                </a:lnTo>
                <a:lnTo>
                  <a:pt x="83816" y="262547"/>
                </a:lnTo>
                <a:lnTo>
                  <a:pt x="92796" y="256581"/>
                </a:lnTo>
                <a:lnTo>
                  <a:pt x="98783" y="249122"/>
                </a:lnTo>
                <a:lnTo>
                  <a:pt x="103274" y="238680"/>
                </a:lnTo>
                <a:lnTo>
                  <a:pt x="107765" y="229729"/>
                </a:lnTo>
                <a:lnTo>
                  <a:pt x="107765" y="217795"/>
                </a:lnTo>
                <a:lnTo>
                  <a:pt x="107765" y="207353"/>
                </a:lnTo>
                <a:lnTo>
                  <a:pt x="125725" y="184977"/>
                </a:lnTo>
                <a:lnTo>
                  <a:pt x="182601" y="313267"/>
                </a:lnTo>
                <a:lnTo>
                  <a:pt x="230495" y="311775"/>
                </a:lnTo>
                <a:lnTo>
                  <a:pt x="318802" y="104422"/>
                </a:lnTo>
                <a:lnTo>
                  <a:pt x="326286" y="101439"/>
                </a:lnTo>
                <a:lnTo>
                  <a:pt x="335266" y="96963"/>
                </a:lnTo>
                <a:lnTo>
                  <a:pt x="341253" y="92488"/>
                </a:lnTo>
                <a:lnTo>
                  <a:pt x="347240" y="85029"/>
                </a:lnTo>
                <a:lnTo>
                  <a:pt x="351730" y="79063"/>
                </a:lnTo>
                <a:lnTo>
                  <a:pt x="354724" y="70112"/>
                </a:lnTo>
                <a:lnTo>
                  <a:pt x="357717" y="62653"/>
                </a:lnTo>
                <a:lnTo>
                  <a:pt x="357717" y="53703"/>
                </a:lnTo>
                <a:close/>
              </a:path>
            </a:pathLst>
          </a:cu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993900" y="1803400"/>
            <a:ext cx="22987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1092200">
              <a:lnSpc>
                <a:spcPct val="150000"/>
              </a:lnSpc>
              <a:defRPr/>
            </a:pPr>
            <a:r>
              <a:rPr lang="en-US" sz="1800" b="1" i="0" u="none" strike="noStrike">
                <a:solidFill>
                  <a:srgbClr val="666666"/>
                </a:solidFill>
                <a:latin typeface="微软雅黑"/>
                <a:ea typeface="微软雅黑"/>
                <a:cs typeface="微软雅黑"/>
                <a:sym typeface="微软雅黑"/>
              </a:rPr>
              <a:t>01 借阅权限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651000" y="1981200"/>
            <a:ext cx="101600" cy="1016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1778000" y="1955800"/>
            <a:ext cx="127000" cy="1270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1651000" y="2108200"/>
            <a:ext cx="101600" cy="1016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1778000" y="2108200"/>
            <a:ext cx="101600" cy="1016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559800" y="3822700"/>
            <a:ext cx="22987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1092200">
              <a:lnSpc>
                <a:spcPct val="150000"/>
              </a:lnSpc>
              <a:defRPr/>
            </a:pPr>
            <a:r>
              <a:rPr lang="en-US" sz="1800" b="1" i="0" u="none" strike="noStrike">
                <a:solidFill>
                  <a:srgbClr val="666666"/>
                </a:solidFill>
                <a:latin typeface="微软雅黑"/>
                <a:ea typeface="微软雅黑"/>
                <a:cs typeface="微软雅黑"/>
                <a:sym typeface="微软雅黑"/>
              </a:rPr>
              <a:t>04 积分福利</a:t>
            </a:r>
            <a:endParaRPr lang="en-US" sz="1100"/>
          </a:p>
        </p:txBody>
      </p:sp>
      <p:sp>
        <p:nvSpPr>
          <p:cNvPr id="20" name="Freeform 20"/>
          <p:cNvSpPr/>
          <p:nvPr/>
        </p:nvSpPr>
        <p:spPr>
          <a:xfrm>
            <a:off x="8293100" y="4025900"/>
            <a:ext cx="262103" cy="260132"/>
          </a:xfrm>
          <a:custGeom>
            <a:avLst/>
            <a:gdLst/>
            <a:ahLst/>
            <a:cxnLst/>
            <a:rect l="l" t="t" r="r" b="b"/>
            <a:pathLst>
              <a:path w="262103" h="260132">
                <a:moveTo>
                  <a:pt x="121343" y="0"/>
                </a:moveTo>
                <a:lnTo>
                  <a:pt x="121343" y="0"/>
                </a:lnTo>
                <a:lnTo>
                  <a:pt x="97075" y="2409"/>
                </a:lnTo>
                <a:lnTo>
                  <a:pt x="75234" y="12043"/>
                </a:lnTo>
                <a:lnTo>
                  <a:pt x="55818" y="21678"/>
                </a:lnTo>
                <a:lnTo>
                  <a:pt x="36403" y="38538"/>
                </a:lnTo>
                <a:lnTo>
                  <a:pt x="19414" y="57807"/>
                </a:lnTo>
                <a:lnTo>
                  <a:pt x="7281" y="81893"/>
                </a:lnTo>
                <a:lnTo>
                  <a:pt x="0" y="105979"/>
                </a:lnTo>
                <a:lnTo>
                  <a:pt x="0" y="130066"/>
                </a:lnTo>
                <a:lnTo>
                  <a:pt x="0" y="154151"/>
                </a:lnTo>
                <a:lnTo>
                  <a:pt x="7281" y="178238"/>
                </a:lnTo>
                <a:lnTo>
                  <a:pt x="19414" y="202324"/>
                </a:lnTo>
                <a:lnTo>
                  <a:pt x="36403" y="221593"/>
                </a:lnTo>
                <a:lnTo>
                  <a:pt x="58245" y="238454"/>
                </a:lnTo>
                <a:lnTo>
                  <a:pt x="80086" y="250496"/>
                </a:lnTo>
                <a:lnTo>
                  <a:pt x="104356" y="257722"/>
                </a:lnTo>
                <a:lnTo>
                  <a:pt x="131051" y="260132"/>
                </a:lnTo>
                <a:lnTo>
                  <a:pt x="155320" y="257722"/>
                </a:lnTo>
                <a:lnTo>
                  <a:pt x="179588" y="250496"/>
                </a:lnTo>
                <a:lnTo>
                  <a:pt x="203857" y="238454"/>
                </a:lnTo>
                <a:lnTo>
                  <a:pt x="223272" y="221593"/>
                </a:lnTo>
                <a:lnTo>
                  <a:pt x="240260" y="204733"/>
                </a:lnTo>
                <a:lnTo>
                  <a:pt x="249968" y="183055"/>
                </a:lnTo>
                <a:lnTo>
                  <a:pt x="257249" y="161378"/>
                </a:lnTo>
                <a:lnTo>
                  <a:pt x="262103" y="139700"/>
                </a:lnTo>
                <a:lnTo>
                  <a:pt x="121343" y="139700"/>
                </a:lnTo>
                <a:lnTo>
                  <a:pt x="121343" y="0"/>
                </a:lnTo>
                <a:close/>
              </a:path>
            </a:pathLst>
          </a:cu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Freeform 21"/>
          <p:cNvSpPr/>
          <p:nvPr/>
        </p:nvSpPr>
        <p:spPr>
          <a:xfrm>
            <a:off x="8420100" y="4000500"/>
            <a:ext cx="143185" cy="139700"/>
          </a:xfrm>
          <a:custGeom>
            <a:avLst/>
            <a:gdLst/>
            <a:ahLst/>
            <a:cxnLst/>
            <a:rect l="l" t="t" r="r" b="b"/>
            <a:pathLst>
              <a:path w="143185" h="139700">
                <a:moveTo>
                  <a:pt x="104355" y="38538"/>
                </a:moveTo>
                <a:lnTo>
                  <a:pt x="104355" y="38538"/>
                </a:lnTo>
                <a:lnTo>
                  <a:pt x="94648" y="28904"/>
                </a:lnTo>
                <a:lnTo>
                  <a:pt x="82513" y="19268"/>
                </a:lnTo>
                <a:lnTo>
                  <a:pt x="67953" y="12043"/>
                </a:lnTo>
                <a:lnTo>
                  <a:pt x="55818" y="7226"/>
                </a:lnTo>
                <a:lnTo>
                  <a:pt x="43684" y="2409"/>
                </a:lnTo>
                <a:lnTo>
                  <a:pt x="29122" y="0"/>
                </a:lnTo>
                <a:lnTo>
                  <a:pt x="14562" y="0"/>
                </a:lnTo>
                <a:lnTo>
                  <a:pt x="0" y="0"/>
                </a:lnTo>
                <a:lnTo>
                  <a:pt x="0" y="139700"/>
                </a:lnTo>
                <a:lnTo>
                  <a:pt x="143185" y="139700"/>
                </a:lnTo>
                <a:lnTo>
                  <a:pt x="143185" y="127657"/>
                </a:lnTo>
                <a:lnTo>
                  <a:pt x="143185" y="113205"/>
                </a:lnTo>
                <a:lnTo>
                  <a:pt x="138331" y="98754"/>
                </a:lnTo>
                <a:lnTo>
                  <a:pt x="135904" y="86711"/>
                </a:lnTo>
                <a:lnTo>
                  <a:pt x="131051" y="72259"/>
                </a:lnTo>
                <a:lnTo>
                  <a:pt x="123770" y="60216"/>
                </a:lnTo>
                <a:lnTo>
                  <a:pt x="114063" y="48172"/>
                </a:lnTo>
                <a:lnTo>
                  <a:pt x="104355" y="38538"/>
                </a:lnTo>
                <a:close/>
              </a:path>
            </a:pathLst>
          </a:custGeom>
          <a:solidFill>
            <a:srgbClr val="C7C7C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1943100" y="3835400"/>
            <a:ext cx="2298700" cy="457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1092200">
              <a:lnSpc>
                <a:spcPct val="150000"/>
              </a:lnSpc>
              <a:defRPr/>
            </a:pPr>
            <a:r>
              <a:rPr lang="en-US" sz="1800" b="1" i="0" u="none" strike="noStrike">
                <a:solidFill>
                  <a:srgbClr val="666666"/>
                </a:solidFill>
                <a:latin typeface="微软雅黑"/>
                <a:ea typeface="微软雅黑"/>
                <a:cs typeface="微软雅黑"/>
                <a:sym typeface="微软雅黑"/>
              </a:rPr>
              <a:t>03 阅览规范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638300" y="4013200"/>
            <a:ext cx="50800" cy="2413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1714500" y="3987800"/>
            <a:ext cx="50800" cy="2794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1790700" y="39624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1866900" y="4102100"/>
            <a:ext cx="50800" cy="1524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Freeform 27"/>
          <p:cNvSpPr/>
          <p:nvPr/>
        </p:nvSpPr>
        <p:spPr>
          <a:xfrm rot="10800000" flipV="1">
            <a:off x="1485900" y="2311400"/>
            <a:ext cx="3966030" cy="821267"/>
          </a:xfrm>
          <a:custGeom>
            <a:avLst/>
            <a:gdLst/>
            <a:ahLst/>
            <a:cxnLst/>
            <a:rect l="l" t="t" r="r" b="b"/>
            <a:pathLst>
              <a:path w="3966030" h="821267">
                <a:moveTo>
                  <a:pt x="0" y="821267"/>
                </a:moveTo>
                <a:lnTo>
                  <a:pt x="456500" y="0"/>
                </a:lnTo>
                <a:lnTo>
                  <a:pt x="3966030" y="0"/>
                </a:lnTo>
              </a:path>
            </a:pathLst>
          </a:custGeom>
          <a:noFill/>
          <a:ln w="12700" cap="flat" cmpd="sng">
            <a:solidFill>
              <a:srgbClr val="808080">
                <a:alpha val="100000"/>
              </a:srgbClr>
            </a:solidFill>
            <a:prstDash val="dash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5397500" y="3086100"/>
            <a:ext cx="114300" cy="114300"/>
          </a:xfrm>
          <a:prstGeom prst="ellipse">
            <a:avLst/>
          </a:prstGeom>
          <a:gradFill rotWithShape="1">
            <a:gsLst>
              <a:gs pos="0">
                <a:srgbClr val="BCBCBC">
                  <a:alpha val="100000"/>
                </a:srgbClr>
              </a:gs>
              <a:gs pos="35000">
                <a:srgbClr val="D0D0D0">
                  <a:alpha val="100000"/>
                </a:srgbClr>
              </a:gs>
              <a:gs pos="100000">
                <a:srgbClr val="EDEDED">
                  <a:alpha val="100000"/>
                </a:srgbClr>
              </a:gs>
            </a:gsLst>
            <a:lin ang="16200000"/>
          </a:gradFill>
          <a:ln w="12700" cap="flat" cmpd="sng">
            <a:solidFill>
              <a:srgbClr val="808080">
                <a:alpha val="100000"/>
              </a:srgbClr>
            </a:solidFill>
            <a:prstDash val="solid"/>
            <a:miter lim="1000000"/>
          </a:ln>
          <a:effectLst>
            <a:outerShdw blurRad="63500" algn="ctr">
              <a:srgbClr val="000000">
                <a:alpha val="4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Freeform 29"/>
          <p:cNvSpPr/>
          <p:nvPr/>
        </p:nvSpPr>
        <p:spPr>
          <a:xfrm>
            <a:off x="6934200" y="2324100"/>
            <a:ext cx="3649133" cy="821267"/>
          </a:xfrm>
          <a:custGeom>
            <a:avLst/>
            <a:gdLst/>
            <a:ahLst/>
            <a:cxnLst/>
            <a:rect l="l" t="t" r="r" b="b"/>
            <a:pathLst>
              <a:path w="3649133" h="821267">
                <a:moveTo>
                  <a:pt x="0" y="821267"/>
                </a:moveTo>
                <a:lnTo>
                  <a:pt x="420025" y="0"/>
                </a:lnTo>
                <a:lnTo>
                  <a:pt x="3649133" y="0"/>
                </a:lnTo>
              </a:path>
            </a:pathLst>
          </a:custGeom>
          <a:noFill/>
          <a:ln w="12700" cap="flat" cmpd="sng">
            <a:solidFill>
              <a:srgbClr val="808080">
                <a:alpha val="100000"/>
              </a:srgbClr>
            </a:solidFill>
            <a:prstDash val="dash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6870700" y="3098800"/>
            <a:ext cx="114300" cy="114300"/>
          </a:xfrm>
          <a:prstGeom prst="ellipse">
            <a:avLst/>
          </a:prstGeom>
          <a:gradFill rotWithShape="1">
            <a:gsLst>
              <a:gs pos="0">
                <a:srgbClr val="BCBCBC">
                  <a:alpha val="100000"/>
                </a:srgbClr>
              </a:gs>
              <a:gs pos="35000">
                <a:srgbClr val="D0D0D0">
                  <a:alpha val="100000"/>
                </a:srgbClr>
              </a:gs>
              <a:gs pos="100000">
                <a:srgbClr val="EDEDED">
                  <a:alpha val="100000"/>
                </a:srgbClr>
              </a:gs>
            </a:gsLst>
            <a:lin ang="16200000"/>
          </a:gradFill>
          <a:ln w="12700" cap="flat" cmpd="sng">
            <a:solidFill>
              <a:srgbClr val="808080">
                <a:alpha val="100000"/>
              </a:srgbClr>
            </a:solidFill>
            <a:prstDash val="solid"/>
            <a:miter lim="1000000"/>
          </a:ln>
          <a:effectLst>
            <a:outerShdw blurRad="63500" algn="ctr">
              <a:srgbClr val="000000">
                <a:alpha val="4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6997700" y="4343400"/>
            <a:ext cx="3617384" cy="827617"/>
          </a:xfrm>
          <a:custGeom>
            <a:avLst/>
            <a:gdLst/>
            <a:ahLst/>
            <a:cxnLst/>
            <a:rect l="l" t="t" r="r" b="b"/>
            <a:pathLst>
              <a:path w="3617384" h="827617">
                <a:moveTo>
                  <a:pt x="0" y="827617"/>
                </a:moveTo>
                <a:lnTo>
                  <a:pt x="476955" y="8462"/>
                </a:lnTo>
                <a:lnTo>
                  <a:pt x="3617384" y="0"/>
                </a:lnTo>
              </a:path>
            </a:pathLst>
          </a:custGeom>
          <a:noFill/>
          <a:ln w="12700" cap="flat" cmpd="sng">
            <a:solidFill>
              <a:srgbClr val="808080">
                <a:alpha val="100000"/>
              </a:srgbClr>
            </a:solidFill>
            <a:prstDash val="dash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2"/>
          <p:cNvSpPr/>
          <p:nvPr/>
        </p:nvSpPr>
        <p:spPr>
          <a:xfrm>
            <a:off x="6934200" y="5118100"/>
            <a:ext cx="114300" cy="114300"/>
          </a:xfrm>
          <a:prstGeom prst="ellipse">
            <a:avLst/>
          </a:prstGeom>
          <a:gradFill rotWithShape="1">
            <a:gsLst>
              <a:gs pos="0">
                <a:srgbClr val="BCBCBC">
                  <a:alpha val="100000"/>
                </a:srgbClr>
              </a:gs>
              <a:gs pos="35000">
                <a:srgbClr val="D0D0D0">
                  <a:alpha val="100000"/>
                </a:srgbClr>
              </a:gs>
              <a:gs pos="100000">
                <a:srgbClr val="EDEDED">
                  <a:alpha val="100000"/>
                </a:srgbClr>
              </a:gs>
            </a:gsLst>
            <a:lin ang="16200000"/>
          </a:gradFill>
          <a:ln w="12700" cap="flat" cmpd="sng">
            <a:solidFill>
              <a:srgbClr val="808080">
                <a:alpha val="100000"/>
              </a:srgbClr>
            </a:solidFill>
            <a:prstDash val="solid"/>
            <a:miter lim="1000000"/>
          </a:ln>
          <a:effectLst>
            <a:outerShdw blurRad="63500" algn="ctr">
              <a:srgbClr val="000000">
                <a:alpha val="4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Freeform 33"/>
          <p:cNvSpPr/>
          <p:nvPr/>
        </p:nvSpPr>
        <p:spPr>
          <a:xfrm rot="10800000" flipV="1">
            <a:off x="1485900" y="4343400"/>
            <a:ext cx="3574447" cy="827617"/>
          </a:xfrm>
          <a:custGeom>
            <a:avLst/>
            <a:gdLst/>
            <a:ahLst/>
            <a:cxnLst/>
            <a:rect l="l" t="t" r="r" b="b"/>
            <a:pathLst>
              <a:path w="3574447" h="827617">
                <a:moveTo>
                  <a:pt x="0" y="827617"/>
                </a:moveTo>
                <a:lnTo>
                  <a:pt x="471293" y="8462"/>
                </a:lnTo>
                <a:lnTo>
                  <a:pt x="3574447" y="0"/>
                </a:lnTo>
              </a:path>
            </a:pathLst>
          </a:custGeom>
          <a:noFill/>
          <a:ln w="12700" cap="flat" cmpd="sng">
            <a:solidFill>
              <a:srgbClr val="808080">
                <a:alpha val="100000"/>
              </a:srgbClr>
            </a:solidFill>
            <a:prstDash val="dash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5016500" y="5118100"/>
            <a:ext cx="114300" cy="114300"/>
          </a:xfrm>
          <a:prstGeom prst="ellipse">
            <a:avLst/>
          </a:prstGeom>
          <a:gradFill rotWithShape="1">
            <a:gsLst>
              <a:gs pos="0">
                <a:srgbClr val="BCBCBC">
                  <a:alpha val="100000"/>
                </a:srgbClr>
              </a:gs>
              <a:gs pos="35000">
                <a:srgbClr val="D0D0D0">
                  <a:alpha val="100000"/>
                </a:srgbClr>
              </a:gs>
              <a:gs pos="100000">
                <a:srgbClr val="EDEDED">
                  <a:alpha val="100000"/>
                </a:srgbClr>
              </a:gs>
            </a:gsLst>
            <a:lin ang="16200000"/>
          </a:gradFill>
          <a:ln w="12700" cap="flat" cmpd="sng">
            <a:solidFill>
              <a:srgbClr val="808080">
                <a:alpha val="100000"/>
              </a:srgbClr>
            </a:solidFill>
            <a:prstDash val="solid"/>
            <a:miter lim="1000000"/>
          </a:ln>
          <a:effectLst>
            <a:outerShdw blurRad="63500" algn="ctr">
              <a:srgbClr val="000000">
                <a:alpha val="4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5" name="AutoShape 35"/>
          <p:cNvSpPr/>
          <p:nvPr/>
        </p:nvSpPr>
        <p:spPr>
          <a:xfrm>
            <a:off x="1549400" y="2400300"/>
            <a:ext cx="2717800" cy="736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1092200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学生凭校园卡一次可借阅5册图书，借期为30天，暂不支持续借，请务必按时归还，避免产生滞纳金。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1574800" y="4432300"/>
            <a:ext cx="2717800" cy="736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1092200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报刊阅览室仅限携带贵重物品与文具入内；期刊、报纸仅供室内阅览，概不予外借，离馆时请归还原位。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8280400" y="2413000"/>
            <a:ext cx="2717800" cy="736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1092200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取书时请使用代书板，不借阅请及时归还原位；爱护图书，严禁涂划、撕毁或私藏，损坏需按规定赔偿。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8356600" y="4445000"/>
            <a:ext cx="2717800" cy="7366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1092200">
              <a:lnSpc>
                <a:spcPct val="100000"/>
              </a:lnSpc>
              <a:defRPr/>
            </a:pPr>
            <a:r>
              <a:rPr lang="en-US" sz="14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每成功借阅一本图书可获得1个阅读积分，积分可直接抵扣图书超期产生的滞纳金，多借阅多积累，多读书多受益。</a:t>
            </a:r>
            <a:endParaRPr lang="en-US" sz="1100" dirty="0"/>
          </a:p>
        </p:txBody>
      </p:sp>
      <p:cxnSp>
        <p:nvCxnSpPr>
          <p:cNvPr id="39" name="Connector 39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40" name="AutoShape 40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借阅规则与注意事项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2" name="AutoShape 42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defTabSz="1092200">
              <a:defRPr/>
            </a:pPr>
            <a:r>
              <a:rPr lang="en-US" altLang="zh-CN" sz="3200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altLang="zh-CN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defTabSz="1092200">
              <a:defRPr/>
            </a:pPr>
            <a:r>
              <a:rPr lang="en-US" altLang="zh-CN" sz="3200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altLang="zh-CN" sz="1100" dirty="0"/>
          </a:p>
        </p:txBody>
      </p:sp>
      <p:sp>
        <p:nvSpPr>
          <p:cNvPr id="5" name="AutoShape 5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图书馆温馨提示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17" y="1841500"/>
            <a:ext cx="4910666" cy="3683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6794500" y="1841500"/>
            <a:ext cx="4800600" cy="11557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972300" y="1905000"/>
            <a:ext cx="1574800" cy="3683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保持安静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972300" y="2273300"/>
            <a:ext cx="4419600" cy="7239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图书馆是专注学习的场所，请保持环境安静，接打电话请移步室外，避免干扰他人阅读与学习。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794500" y="3111500"/>
            <a:ext cx="4800600" cy="11557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72300" y="3162300"/>
            <a:ext cx="1574800" cy="3683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行为与财物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972300" y="3543300"/>
            <a:ext cx="4419600" cy="7239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请勿携带食品、饮料入馆，保持环境整洁；贵重物品请随身携带，离开时仔细检查，谨防丢失。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794500" y="4368800"/>
            <a:ext cx="4800600" cy="11557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972300" y="4432300"/>
            <a:ext cx="1574800" cy="3683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消防安全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972300" y="4800600"/>
            <a:ext cx="4279900" cy="7239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图书馆属重点防火单位，严禁吸烟、使用明火或违规电器，共同维护馆内消防安全与秩序。</a:t>
            </a:r>
            <a:endParaRPr lang="en-US" sz="11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590800" y="190500"/>
            <a:ext cx="4076700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图书超期自动服务提醒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defTabSz="1092200">
              <a:defRPr/>
            </a:pPr>
            <a:r>
              <a:rPr lang="en-US" altLang="zh-CN" sz="3200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altLang="zh-CN" sz="1100" dirty="0"/>
          </a:p>
        </p:txBody>
      </p:sp>
      <p:cxnSp>
        <p:nvCxnSpPr>
          <p:cNvPr id="5" name="Connector 5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4267200" y="1270000"/>
            <a:ext cx="3644900" cy="673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0" tIns="63500" rIns="127000" bIns="63500" rtlCol="0" anchor="t" anchorCtr="0"/>
          <a:lstStyle/>
          <a:p>
            <a:pPr marL="0" indent="0" algn="ctr" defTabSz="1092200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服务机制与时效说明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476500" y="2146300"/>
            <a:ext cx="2552700" cy="304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 defTabSz="1092200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01 还书提醒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75500" y="2146300"/>
            <a:ext cx="2413000" cy="304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02 过期催还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5379476">
            <a:off x="3975091" y="3975109"/>
            <a:ext cx="4254519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666666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5549900" y="3619500"/>
            <a:ext cx="1092200" cy="1092200"/>
          </a:xfrm>
          <a:prstGeom prst="ellipse">
            <a:avLst/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5588000" y="3746500"/>
            <a:ext cx="1041400" cy="927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54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VS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308100" y="2590800"/>
            <a:ext cx="3708400" cy="647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just" defTabSz="1092200">
              <a:lnSpc>
                <a:spcPts val="1735"/>
              </a:lnSpc>
              <a:defRPr/>
            </a:pPr>
            <a:r>
              <a:rPr lang="en-US" sz="1600" b="0" i="0" u="none" strike="noStrike" dirty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在图书到期前7天，系统自动向读者预留邮箱发送提醒，提前预警避免遗忘，保障借阅权益，维持良好借阅秩序。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7213600" y="2590800"/>
            <a:ext cx="3708400" cy="647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just" defTabSz="1092200">
              <a:lnSpc>
                <a:spcPts val="1735"/>
              </a:lnSpc>
              <a:defRPr/>
            </a:pPr>
            <a:r>
              <a:rPr lang="en-US" sz="1600" b="0" i="0" u="none" strike="noStrike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图书到期当天即刻发送催还通知，再次提醒归还。特别注意：未收到提醒信息不能作为免除超期责任的理由。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803400" y="3670300"/>
            <a:ext cx="3225800" cy="330200"/>
          </a:xfrm>
          <a:prstGeom prst="roundRect">
            <a:avLst>
              <a:gd name="adj" fmla="val 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2336800" y="3758532"/>
            <a:ext cx="25908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 defTabSz="1092200">
              <a:lnSpc>
                <a:spcPts val="1300"/>
              </a:lnSpc>
              <a:defRPr/>
            </a:pPr>
            <a:r>
              <a:rPr lang="en-US" sz="1400" b="0" i="0" u="none" strike="noStrike" dirty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触发：到期前≥7天</a:t>
            </a:r>
            <a:endParaRPr lang="en-US" sz="1100" dirty="0"/>
          </a:p>
        </p:txBody>
      </p:sp>
      <p:sp>
        <p:nvSpPr>
          <p:cNvPr id="16" name="AutoShape 16"/>
          <p:cNvSpPr/>
          <p:nvPr/>
        </p:nvSpPr>
        <p:spPr>
          <a:xfrm>
            <a:off x="2095500" y="4076700"/>
            <a:ext cx="2933700" cy="3302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2247900" y="4140200"/>
            <a:ext cx="26797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 defTabSz="1092200">
              <a:lnSpc>
                <a:spcPts val="1300"/>
              </a:lnSpc>
              <a:defRPr/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渠道：预留邮箱直达</a:t>
            </a:r>
            <a:endParaRPr lang="en-US" sz="1100" dirty="0"/>
          </a:p>
        </p:txBody>
      </p:sp>
      <p:sp>
        <p:nvSpPr>
          <p:cNvPr id="18" name="AutoShape 18"/>
          <p:cNvSpPr/>
          <p:nvPr/>
        </p:nvSpPr>
        <p:spPr>
          <a:xfrm>
            <a:off x="3213100" y="4483100"/>
            <a:ext cx="1816100" cy="330200"/>
          </a:xfrm>
          <a:prstGeom prst="roundRect">
            <a:avLst>
              <a:gd name="adj" fmla="val 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3594100" y="4559300"/>
            <a:ext cx="13335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 defTabSz="1092200">
              <a:lnSpc>
                <a:spcPts val="1300"/>
              </a:lnSpc>
              <a:defRPr/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目的：提前预警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2476500" y="4889500"/>
            <a:ext cx="2552700" cy="3302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2578100" y="4953000"/>
            <a:ext cx="23495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 defTabSz="1092200">
              <a:lnSpc>
                <a:spcPts val="1300"/>
              </a:lnSpc>
              <a:defRPr/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频次：单次温馨提示</a:t>
            </a:r>
            <a:endParaRPr lang="en-US" sz="1100" dirty="0"/>
          </a:p>
        </p:txBody>
      </p:sp>
      <p:sp>
        <p:nvSpPr>
          <p:cNvPr id="22" name="AutoShape 22"/>
          <p:cNvSpPr/>
          <p:nvPr/>
        </p:nvSpPr>
        <p:spPr>
          <a:xfrm>
            <a:off x="3441700" y="5295900"/>
            <a:ext cx="1587500" cy="330200"/>
          </a:xfrm>
          <a:prstGeom prst="roundRect">
            <a:avLst>
              <a:gd name="adj" fmla="val 0"/>
            </a:avLst>
          </a:prstGeom>
          <a:solidFill>
            <a:srgbClr val="7F7F7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3594100" y="5372100"/>
            <a:ext cx="1333500" cy="889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 defTabSz="1092200">
              <a:lnSpc>
                <a:spcPts val="1300"/>
              </a:lnSpc>
              <a:defRPr/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状态：借阅中</a:t>
            </a:r>
            <a:endParaRPr lang="en-US" sz="1100" dirty="0"/>
          </a:p>
        </p:txBody>
      </p:sp>
      <p:sp>
        <p:nvSpPr>
          <p:cNvPr id="24" name="AutoShape 24"/>
          <p:cNvSpPr/>
          <p:nvPr/>
        </p:nvSpPr>
        <p:spPr>
          <a:xfrm>
            <a:off x="3441700" y="5689600"/>
            <a:ext cx="1587500" cy="3302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3441700" y="5765800"/>
            <a:ext cx="14859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r" defTabSz="1092200">
              <a:lnSpc>
                <a:spcPts val="1300"/>
              </a:lnSpc>
              <a:defRPr/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建议：</a:t>
            </a:r>
            <a:r>
              <a:rPr lang="en-US" sz="1400" b="0" i="0" u="none" strike="noStrike" dirty="0" err="1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及时</a:t>
            </a:r>
            <a:r>
              <a:rPr lang="zh-CN" altLang="en-US" sz="1400" b="0" i="0" u="none" strike="noStrike" dirty="0" smtClean="0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归还</a:t>
            </a:r>
            <a:endParaRPr lang="en-US" sz="1100" dirty="0"/>
          </a:p>
        </p:txBody>
      </p:sp>
      <p:sp>
        <p:nvSpPr>
          <p:cNvPr id="26" name="AutoShape 26"/>
          <p:cNvSpPr/>
          <p:nvPr/>
        </p:nvSpPr>
        <p:spPr>
          <a:xfrm>
            <a:off x="7188200" y="3670300"/>
            <a:ext cx="3225800" cy="330200"/>
          </a:xfrm>
          <a:prstGeom prst="roundRect">
            <a:avLst>
              <a:gd name="adj" fmla="val 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7302500" y="3757864"/>
            <a:ext cx="27686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1092200">
              <a:lnSpc>
                <a:spcPts val="1300"/>
              </a:lnSpc>
              <a:defRPr/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触发：到期当日</a:t>
            </a:r>
            <a:endParaRPr lang="en-US" sz="1100" dirty="0"/>
          </a:p>
        </p:txBody>
      </p:sp>
      <p:sp>
        <p:nvSpPr>
          <p:cNvPr id="28" name="AutoShape 28"/>
          <p:cNvSpPr/>
          <p:nvPr/>
        </p:nvSpPr>
        <p:spPr>
          <a:xfrm>
            <a:off x="7188200" y="4076700"/>
            <a:ext cx="3708400" cy="3302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7302500" y="4152900"/>
            <a:ext cx="34036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1092200">
              <a:lnSpc>
                <a:spcPts val="13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渠道：邮箱即时通知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7213600" y="4483100"/>
            <a:ext cx="2387600" cy="330200"/>
          </a:xfrm>
          <a:prstGeom prst="roundRect">
            <a:avLst>
              <a:gd name="adj" fmla="val 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7302500" y="4572000"/>
            <a:ext cx="13335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1092200">
              <a:lnSpc>
                <a:spcPts val="13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提示：不可免责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188200" y="4889500"/>
            <a:ext cx="3035300" cy="3302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7302500" y="4965700"/>
            <a:ext cx="26924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1092200">
              <a:lnSpc>
                <a:spcPts val="13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后果：产生滞纳金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7188200" y="5295900"/>
            <a:ext cx="1587500" cy="330200"/>
          </a:xfrm>
          <a:prstGeom prst="roundRect">
            <a:avLst>
              <a:gd name="adj" fmla="val 0"/>
            </a:avLst>
          </a:prstGeom>
          <a:solidFill>
            <a:srgbClr val="7F7F7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5" name="AutoShape 35"/>
          <p:cNvSpPr/>
          <p:nvPr/>
        </p:nvSpPr>
        <p:spPr>
          <a:xfrm>
            <a:off x="7302500" y="5372100"/>
            <a:ext cx="1215858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1092200">
              <a:lnSpc>
                <a:spcPts val="1300"/>
              </a:lnSpc>
              <a:defRPr/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状态：已超期</a:t>
            </a:r>
            <a:endParaRPr lang="en-US" sz="1100" dirty="0"/>
          </a:p>
        </p:txBody>
      </p:sp>
      <p:sp>
        <p:nvSpPr>
          <p:cNvPr id="36" name="AutoShape 36"/>
          <p:cNvSpPr/>
          <p:nvPr/>
        </p:nvSpPr>
        <p:spPr>
          <a:xfrm>
            <a:off x="7188200" y="5689600"/>
            <a:ext cx="1587500" cy="330200"/>
          </a:xfrm>
          <a:prstGeom prst="roundRect">
            <a:avLst>
              <a:gd name="adj" fmla="val 0"/>
            </a:avLst>
          </a:prstGeom>
          <a:solidFill>
            <a:srgbClr val="66666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7" name="AutoShape 37"/>
          <p:cNvSpPr/>
          <p:nvPr/>
        </p:nvSpPr>
        <p:spPr>
          <a:xfrm>
            <a:off x="7302500" y="5765800"/>
            <a:ext cx="13843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1092200">
              <a:lnSpc>
                <a:spcPts val="1300"/>
              </a:lnSpc>
              <a:defRPr/>
            </a:pPr>
            <a:r>
              <a:rPr lang="en-US" sz="1400" b="0" i="0" u="none" strike="noStrike" dirty="0" err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建议：立即归还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2590799" y="190500"/>
            <a:ext cx="4258733" cy="520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2800" b="1" i="0" u="none" strike="noStrike" dirty="0" err="1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丰富多彩的阅读推广活动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3937000" y="1625600"/>
            <a:ext cx="2176018" cy="2162359"/>
          </a:xfrm>
          <a:custGeom>
            <a:avLst/>
            <a:gdLst/>
            <a:ahLst/>
            <a:cxnLst/>
            <a:rect l="l" t="t" r="r" b="b"/>
            <a:pathLst>
              <a:path w="2176018" h="2162359">
                <a:moveTo>
                  <a:pt x="1289982" y="0"/>
                </a:moveTo>
                <a:cubicBezTo>
                  <a:pt x="1509777" y="0"/>
                  <a:pt x="1689250" y="172641"/>
                  <a:pt x="1698611" y="389799"/>
                </a:cubicBezTo>
                <a:lnTo>
                  <a:pt x="1951895" y="389799"/>
                </a:lnTo>
                <a:cubicBezTo>
                  <a:pt x="2075675" y="389799"/>
                  <a:pt x="2176018" y="490141"/>
                  <a:pt x="2176018" y="613922"/>
                </a:cubicBezTo>
                <a:lnTo>
                  <a:pt x="2176018" y="871422"/>
                </a:lnTo>
                <a:lnTo>
                  <a:pt x="2149381" y="868737"/>
                </a:lnTo>
                <a:cubicBezTo>
                  <a:pt x="1922536" y="868737"/>
                  <a:pt x="1738641" y="1052631"/>
                  <a:pt x="1738641" y="1279475"/>
                </a:cubicBezTo>
                <a:cubicBezTo>
                  <a:pt x="1738641" y="1506322"/>
                  <a:pt x="1922536" y="1690215"/>
                  <a:pt x="2149381" y="1690215"/>
                </a:cubicBezTo>
                <a:cubicBezTo>
                  <a:pt x="2158370" y="1690215"/>
                  <a:pt x="2167291" y="1689927"/>
                  <a:pt x="2176018" y="1687530"/>
                </a:cubicBezTo>
                <a:lnTo>
                  <a:pt x="2176018" y="1938236"/>
                </a:lnTo>
                <a:cubicBezTo>
                  <a:pt x="2176018" y="2062015"/>
                  <a:pt x="2075675" y="2162359"/>
                  <a:pt x="1951895" y="2162359"/>
                </a:cubicBezTo>
                <a:lnTo>
                  <a:pt x="1698752" y="2162359"/>
                </a:lnTo>
                <a:lnTo>
                  <a:pt x="1700723" y="2142800"/>
                </a:lnTo>
                <a:cubicBezTo>
                  <a:pt x="1700723" y="1915954"/>
                  <a:pt x="1516828" y="1732060"/>
                  <a:pt x="1289983" y="1732060"/>
                </a:cubicBezTo>
                <a:cubicBezTo>
                  <a:pt x="1063137" y="1732060"/>
                  <a:pt x="879244" y="1915954"/>
                  <a:pt x="879244" y="2142800"/>
                </a:cubicBezTo>
                <a:cubicBezTo>
                  <a:pt x="879244" y="2149381"/>
                  <a:pt x="879399" y="2155925"/>
                  <a:pt x="881216" y="2162359"/>
                </a:cubicBezTo>
                <a:lnTo>
                  <a:pt x="607699" y="2162359"/>
                </a:lnTo>
                <a:cubicBezTo>
                  <a:pt x="483918" y="2162359"/>
                  <a:pt x="383576" y="2062015"/>
                  <a:pt x="383576" y="1938236"/>
                </a:cubicBezTo>
                <a:lnTo>
                  <a:pt x="383576" y="1687476"/>
                </a:lnTo>
                <a:cubicBezTo>
                  <a:pt x="169330" y="1675279"/>
                  <a:pt x="0" y="1497152"/>
                  <a:pt x="0" y="1279474"/>
                </a:cubicBezTo>
                <a:cubicBezTo>
                  <a:pt x="0" y="1061797"/>
                  <a:pt x="169330" y="883670"/>
                  <a:pt x="383576" y="871473"/>
                </a:cubicBezTo>
                <a:lnTo>
                  <a:pt x="383576" y="613922"/>
                </a:lnTo>
                <a:cubicBezTo>
                  <a:pt x="383576" y="490141"/>
                  <a:pt x="483918" y="389799"/>
                  <a:pt x="607699" y="389799"/>
                </a:cubicBezTo>
                <a:lnTo>
                  <a:pt x="881353" y="389799"/>
                </a:lnTo>
                <a:cubicBezTo>
                  <a:pt x="890714" y="172641"/>
                  <a:pt x="1070187" y="0"/>
                  <a:pt x="1289982" y="0"/>
                </a:cubicBezTo>
                <a:close/>
              </a:path>
            </a:pathLst>
          </a:cu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4699000" y="2362200"/>
            <a:ext cx="800100" cy="838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01</a:t>
            </a:r>
            <a:endParaRPr lang="en-US" sz="1100" dirty="0"/>
          </a:p>
        </p:txBody>
      </p:sp>
      <p:sp>
        <p:nvSpPr>
          <p:cNvPr id="8" name="Freeform 8"/>
          <p:cNvSpPr/>
          <p:nvPr/>
        </p:nvSpPr>
        <p:spPr>
          <a:xfrm rot="10800000" flipV="1">
            <a:off x="6223000" y="1625600"/>
            <a:ext cx="2176018" cy="2162359"/>
          </a:xfrm>
          <a:custGeom>
            <a:avLst/>
            <a:gdLst/>
            <a:ahLst/>
            <a:cxnLst/>
            <a:rect l="l" t="t" r="r" b="b"/>
            <a:pathLst>
              <a:path w="2176018" h="2162359">
                <a:moveTo>
                  <a:pt x="1289982" y="0"/>
                </a:moveTo>
                <a:cubicBezTo>
                  <a:pt x="1509777" y="0"/>
                  <a:pt x="1689250" y="172641"/>
                  <a:pt x="1698611" y="389799"/>
                </a:cubicBezTo>
                <a:lnTo>
                  <a:pt x="1951895" y="389799"/>
                </a:lnTo>
                <a:cubicBezTo>
                  <a:pt x="2075675" y="389799"/>
                  <a:pt x="2176018" y="490141"/>
                  <a:pt x="2176018" y="613922"/>
                </a:cubicBezTo>
                <a:lnTo>
                  <a:pt x="2176018" y="871422"/>
                </a:lnTo>
                <a:lnTo>
                  <a:pt x="2149381" y="868737"/>
                </a:lnTo>
                <a:cubicBezTo>
                  <a:pt x="1922536" y="868737"/>
                  <a:pt x="1738641" y="1052631"/>
                  <a:pt x="1738641" y="1279475"/>
                </a:cubicBezTo>
                <a:cubicBezTo>
                  <a:pt x="1738641" y="1506322"/>
                  <a:pt x="1922536" y="1690215"/>
                  <a:pt x="2149381" y="1690215"/>
                </a:cubicBezTo>
                <a:cubicBezTo>
                  <a:pt x="2158370" y="1690215"/>
                  <a:pt x="2167291" y="1689927"/>
                  <a:pt x="2176018" y="1687530"/>
                </a:cubicBezTo>
                <a:lnTo>
                  <a:pt x="2176018" y="1938236"/>
                </a:lnTo>
                <a:cubicBezTo>
                  <a:pt x="2176018" y="2062015"/>
                  <a:pt x="2075675" y="2162359"/>
                  <a:pt x="1951895" y="2162359"/>
                </a:cubicBezTo>
                <a:lnTo>
                  <a:pt x="1698752" y="2162359"/>
                </a:lnTo>
                <a:lnTo>
                  <a:pt x="1700723" y="2142800"/>
                </a:lnTo>
                <a:cubicBezTo>
                  <a:pt x="1700723" y="1915954"/>
                  <a:pt x="1516828" y="1732060"/>
                  <a:pt x="1289983" y="1732060"/>
                </a:cubicBezTo>
                <a:cubicBezTo>
                  <a:pt x="1063137" y="1732060"/>
                  <a:pt x="879244" y="1915954"/>
                  <a:pt x="879244" y="2142800"/>
                </a:cubicBezTo>
                <a:cubicBezTo>
                  <a:pt x="879244" y="2149381"/>
                  <a:pt x="879399" y="2155925"/>
                  <a:pt x="881216" y="2162359"/>
                </a:cubicBezTo>
                <a:lnTo>
                  <a:pt x="607699" y="2162359"/>
                </a:lnTo>
                <a:cubicBezTo>
                  <a:pt x="483918" y="2162359"/>
                  <a:pt x="383576" y="2062015"/>
                  <a:pt x="383576" y="1938236"/>
                </a:cubicBezTo>
                <a:lnTo>
                  <a:pt x="383576" y="1687476"/>
                </a:lnTo>
                <a:cubicBezTo>
                  <a:pt x="169330" y="1675279"/>
                  <a:pt x="0" y="1497152"/>
                  <a:pt x="0" y="1279474"/>
                </a:cubicBezTo>
                <a:cubicBezTo>
                  <a:pt x="0" y="1061797"/>
                  <a:pt x="169330" y="883670"/>
                  <a:pt x="383576" y="871473"/>
                </a:cubicBezTo>
                <a:lnTo>
                  <a:pt x="383576" y="613922"/>
                </a:lnTo>
                <a:cubicBezTo>
                  <a:pt x="383576" y="490141"/>
                  <a:pt x="483918" y="389799"/>
                  <a:pt x="607699" y="389799"/>
                </a:cubicBezTo>
                <a:lnTo>
                  <a:pt x="881353" y="389799"/>
                </a:lnTo>
                <a:cubicBezTo>
                  <a:pt x="890714" y="172641"/>
                  <a:pt x="1070187" y="0"/>
                  <a:pt x="1289982" y="0"/>
                </a:cubicBezTo>
                <a:close/>
              </a:path>
            </a:pathLst>
          </a:cu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908800" y="2362200"/>
            <a:ext cx="876300" cy="838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02</a:t>
            </a:r>
            <a:endParaRPr lang="en-US" sz="1100" dirty="0"/>
          </a:p>
        </p:txBody>
      </p:sp>
      <p:sp>
        <p:nvSpPr>
          <p:cNvPr id="10" name="Freeform 10"/>
          <p:cNvSpPr/>
          <p:nvPr/>
        </p:nvSpPr>
        <p:spPr>
          <a:xfrm rot="10800000">
            <a:off x="6223000" y="3924300"/>
            <a:ext cx="2176018" cy="2162359"/>
          </a:xfrm>
          <a:custGeom>
            <a:avLst/>
            <a:gdLst/>
            <a:ahLst/>
            <a:cxnLst/>
            <a:rect l="l" t="t" r="r" b="b"/>
            <a:pathLst>
              <a:path w="2176018" h="2162359">
                <a:moveTo>
                  <a:pt x="1289982" y="0"/>
                </a:moveTo>
                <a:cubicBezTo>
                  <a:pt x="1509777" y="0"/>
                  <a:pt x="1689250" y="172641"/>
                  <a:pt x="1698611" y="389799"/>
                </a:cubicBezTo>
                <a:lnTo>
                  <a:pt x="1951895" y="389799"/>
                </a:lnTo>
                <a:cubicBezTo>
                  <a:pt x="2075675" y="389799"/>
                  <a:pt x="2176018" y="490141"/>
                  <a:pt x="2176018" y="613922"/>
                </a:cubicBezTo>
                <a:lnTo>
                  <a:pt x="2176018" y="871422"/>
                </a:lnTo>
                <a:lnTo>
                  <a:pt x="2149381" y="868737"/>
                </a:lnTo>
                <a:cubicBezTo>
                  <a:pt x="1922536" y="868737"/>
                  <a:pt x="1738641" y="1052631"/>
                  <a:pt x="1738641" y="1279475"/>
                </a:cubicBezTo>
                <a:cubicBezTo>
                  <a:pt x="1738641" y="1506322"/>
                  <a:pt x="1922536" y="1690215"/>
                  <a:pt x="2149381" y="1690215"/>
                </a:cubicBezTo>
                <a:cubicBezTo>
                  <a:pt x="2158370" y="1690215"/>
                  <a:pt x="2167291" y="1689927"/>
                  <a:pt x="2176018" y="1687530"/>
                </a:cubicBezTo>
                <a:lnTo>
                  <a:pt x="2176018" y="1938236"/>
                </a:lnTo>
                <a:cubicBezTo>
                  <a:pt x="2176018" y="2062015"/>
                  <a:pt x="2075675" y="2162359"/>
                  <a:pt x="1951895" y="2162359"/>
                </a:cubicBezTo>
                <a:lnTo>
                  <a:pt x="1698752" y="2162359"/>
                </a:lnTo>
                <a:lnTo>
                  <a:pt x="1700723" y="2142800"/>
                </a:lnTo>
                <a:cubicBezTo>
                  <a:pt x="1700723" y="1915954"/>
                  <a:pt x="1516828" y="1732060"/>
                  <a:pt x="1289983" y="1732060"/>
                </a:cubicBezTo>
                <a:cubicBezTo>
                  <a:pt x="1063137" y="1732060"/>
                  <a:pt x="879244" y="1915954"/>
                  <a:pt x="879244" y="2142800"/>
                </a:cubicBezTo>
                <a:cubicBezTo>
                  <a:pt x="879244" y="2149381"/>
                  <a:pt x="879399" y="2155925"/>
                  <a:pt x="881216" y="2162359"/>
                </a:cubicBezTo>
                <a:lnTo>
                  <a:pt x="607699" y="2162359"/>
                </a:lnTo>
                <a:cubicBezTo>
                  <a:pt x="483918" y="2162359"/>
                  <a:pt x="383576" y="2062015"/>
                  <a:pt x="383576" y="1938236"/>
                </a:cubicBezTo>
                <a:lnTo>
                  <a:pt x="383576" y="1687476"/>
                </a:lnTo>
                <a:cubicBezTo>
                  <a:pt x="169330" y="1675279"/>
                  <a:pt x="0" y="1497152"/>
                  <a:pt x="0" y="1279474"/>
                </a:cubicBezTo>
                <a:cubicBezTo>
                  <a:pt x="0" y="1061797"/>
                  <a:pt x="169330" y="883670"/>
                  <a:pt x="383576" y="871473"/>
                </a:cubicBezTo>
                <a:lnTo>
                  <a:pt x="383576" y="613922"/>
                </a:lnTo>
                <a:cubicBezTo>
                  <a:pt x="383576" y="490141"/>
                  <a:pt x="483918" y="389799"/>
                  <a:pt x="607699" y="389799"/>
                </a:cubicBezTo>
                <a:lnTo>
                  <a:pt x="881353" y="389799"/>
                </a:lnTo>
                <a:cubicBezTo>
                  <a:pt x="890714" y="172641"/>
                  <a:pt x="1070187" y="0"/>
                  <a:pt x="1289982" y="0"/>
                </a:cubicBezTo>
                <a:close/>
              </a:path>
            </a:pathLst>
          </a:cu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908800" y="4483100"/>
            <a:ext cx="889000" cy="838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03</a:t>
            </a:r>
            <a:endParaRPr lang="en-US" sz="1100"/>
          </a:p>
        </p:txBody>
      </p:sp>
      <p:sp>
        <p:nvSpPr>
          <p:cNvPr id="12" name="Freeform 12"/>
          <p:cNvSpPr/>
          <p:nvPr/>
        </p:nvSpPr>
        <p:spPr>
          <a:xfrm flipV="1">
            <a:off x="3937000" y="3924300"/>
            <a:ext cx="2176018" cy="2162359"/>
          </a:xfrm>
          <a:custGeom>
            <a:avLst/>
            <a:gdLst/>
            <a:ahLst/>
            <a:cxnLst/>
            <a:rect l="l" t="t" r="r" b="b"/>
            <a:pathLst>
              <a:path w="2176018" h="2162359">
                <a:moveTo>
                  <a:pt x="1289982" y="0"/>
                </a:moveTo>
                <a:cubicBezTo>
                  <a:pt x="1509777" y="0"/>
                  <a:pt x="1689250" y="172641"/>
                  <a:pt x="1698611" y="389799"/>
                </a:cubicBezTo>
                <a:lnTo>
                  <a:pt x="1951895" y="389799"/>
                </a:lnTo>
                <a:cubicBezTo>
                  <a:pt x="2075675" y="389799"/>
                  <a:pt x="2176018" y="490141"/>
                  <a:pt x="2176018" y="613922"/>
                </a:cubicBezTo>
                <a:lnTo>
                  <a:pt x="2176018" y="871422"/>
                </a:lnTo>
                <a:lnTo>
                  <a:pt x="2149381" y="868737"/>
                </a:lnTo>
                <a:cubicBezTo>
                  <a:pt x="1922536" y="868737"/>
                  <a:pt x="1738641" y="1052631"/>
                  <a:pt x="1738641" y="1279475"/>
                </a:cubicBezTo>
                <a:cubicBezTo>
                  <a:pt x="1738641" y="1506322"/>
                  <a:pt x="1922536" y="1690215"/>
                  <a:pt x="2149381" y="1690215"/>
                </a:cubicBezTo>
                <a:cubicBezTo>
                  <a:pt x="2158370" y="1690215"/>
                  <a:pt x="2167291" y="1689927"/>
                  <a:pt x="2176018" y="1687530"/>
                </a:cubicBezTo>
                <a:lnTo>
                  <a:pt x="2176018" y="1938236"/>
                </a:lnTo>
                <a:cubicBezTo>
                  <a:pt x="2176018" y="2062015"/>
                  <a:pt x="2075675" y="2162359"/>
                  <a:pt x="1951895" y="2162359"/>
                </a:cubicBezTo>
                <a:lnTo>
                  <a:pt x="1698752" y="2162359"/>
                </a:lnTo>
                <a:lnTo>
                  <a:pt x="1700723" y="2142800"/>
                </a:lnTo>
                <a:cubicBezTo>
                  <a:pt x="1700723" y="1915954"/>
                  <a:pt x="1516828" y="1732060"/>
                  <a:pt x="1289983" y="1732060"/>
                </a:cubicBezTo>
                <a:cubicBezTo>
                  <a:pt x="1063137" y="1732060"/>
                  <a:pt x="879244" y="1915954"/>
                  <a:pt x="879244" y="2142800"/>
                </a:cubicBezTo>
                <a:cubicBezTo>
                  <a:pt x="879244" y="2149381"/>
                  <a:pt x="879399" y="2155925"/>
                  <a:pt x="881216" y="2162359"/>
                </a:cubicBezTo>
                <a:lnTo>
                  <a:pt x="607699" y="2162359"/>
                </a:lnTo>
                <a:cubicBezTo>
                  <a:pt x="483918" y="2162359"/>
                  <a:pt x="383576" y="2062015"/>
                  <a:pt x="383576" y="1938236"/>
                </a:cubicBezTo>
                <a:lnTo>
                  <a:pt x="383576" y="1687476"/>
                </a:lnTo>
                <a:cubicBezTo>
                  <a:pt x="169330" y="1675279"/>
                  <a:pt x="0" y="1497152"/>
                  <a:pt x="0" y="1279474"/>
                </a:cubicBezTo>
                <a:cubicBezTo>
                  <a:pt x="0" y="1061797"/>
                  <a:pt x="169330" y="883670"/>
                  <a:pt x="383576" y="871473"/>
                </a:cubicBezTo>
                <a:lnTo>
                  <a:pt x="383576" y="613922"/>
                </a:lnTo>
                <a:cubicBezTo>
                  <a:pt x="383576" y="490141"/>
                  <a:pt x="483918" y="389799"/>
                  <a:pt x="607699" y="389799"/>
                </a:cubicBezTo>
                <a:lnTo>
                  <a:pt x="881353" y="389799"/>
                </a:lnTo>
                <a:cubicBezTo>
                  <a:pt x="890714" y="172641"/>
                  <a:pt x="1070187" y="0"/>
                  <a:pt x="1289982" y="0"/>
                </a:cubicBezTo>
                <a:close/>
              </a:path>
            </a:pathLst>
          </a:cu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699000" y="4483100"/>
            <a:ext cx="863600" cy="838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9144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04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10715124">
            <a:off x="3327322" y="2921000"/>
            <a:ext cx="102877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D0F29">
                <a:alpha val="99000"/>
              </a:srgbClr>
            </a:solidFill>
            <a:prstDash val="sysDash"/>
            <a:miter lim="1000000"/>
            <a:headEnd type="oval" w="med" len="med"/>
            <a:tailEnd type="oval" w="med" len="med"/>
          </a:ln>
        </p:spPr>
      </p:cxnSp>
      <p:sp>
        <p:nvSpPr>
          <p:cNvPr id="15" name="AutoShape 15"/>
          <p:cNvSpPr/>
          <p:nvPr/>
        </p:nvSpPr>
        <p:spPr>
          <a:xfrm>
            <a:off x="622300" y="2463800"/>
            <a:ext cx="2705100" cy="1079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914400">
              <a:lnSpc>
                <a:spcPct val="100000"/>
              </a:lnSpc>
              <a:defRPr/>
            </a:pPr>
            <a:r>
              <a:rPr lang="en-US" sz="1600" b="1" i="0" u="none" strike="noStrike" dirty="0" err="1">
                <a:solidFill>
                  <a:srgbClr val="5FCACB"/>
                </a:solidFill>
                <a:latin typeface="微软雅黑"/>
                <a:ea typeface="微软雅黑"/>
                <a:cs typeface="微软雅黑"/>
                <a:sym typeface="微软雅黑"/>
              </a:rPr>
              <a:t>讲座沙龙</a:t>
            </a:r>
            <a:r>
              <a:rPr lang="en-US" sz="1600" b="0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/>
            </a:r>
            <a:br>
              <a:rPr lang="en-US" sz="1600" b="0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</a:b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定期举办各类主题讲座和读书沙龙，邀请学者与读者面对面交流，分享阅读感悟与文化见解，营造浓厚书香氛围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cxnSp>
        <p:nvCxnSpPr>
          <p:cNvPr id="16" name="Connector 16"/>
          <p:cNvCxnSpPr/>
          <p:nvPr/>
        </p:nvCxnSpPr>
        <p:spPr>
          <a:xfrm rot="10681477">
            <a:off x="8013591" y="2921001"/>
            <a:ext cx="736709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D0F29">
                <a:alpha val="99000"/>
              </a:srgbClr>
            </a:solidFill>
            <a:prstDash val="sysDash"/>
            <a:miter lim="1000000"/>
            <a:headEnd type="oval" w="med" len="med"/>
            <a:tailEnd type="oval" w="med" len="med"/>
          </a:ln>
        </p:spPr>
      </p:cxnSp>
      <p:sp>
        <p:nvSpPr>
          <p:cNvPr id="17" name="AutoShape 17"/>
          <p:cNvSpPr/>
          <p:nvPr/>
        </p:nvSpPr>
        <p:spPr>
          <a:xfrm>
            <a:off x="8750300" y="2463800"/>
            <a:ext cx="2705100" cy="1079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914400">
              <a:lnSpc>
                <a:spcPct val="100000"/>
              </a:lnSpc>
              <a:defRPr/>
            </a:pPr>
            <a:r>
              <a:rPr lang="en-US" sz="1600" b="1" i="0" u="none" strike="noStrike" dirty="0" err="1">
                <a:solidFill>
                  <a:srgbClr val="A0BF0D"/>
                </a:solidFill>
                <a:latin typeface="微软雅黑"/>
                <a:ea typeface="微软雅黑"/>
                <a:cs typeface="微软雅黑"/>
                <a:sym typeface="微软雅黑"/>
              </a:rPr>
              <a:t>读书竞赛</a:t>
            </a:r>
            <a:r>
              <a:rPr lang="en-US" sz="1600" b="0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/>
            </a:r>
            <a:br>
              <a:rPr lang="en-US" sz="1600" b="0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</a:b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组织读书心得征文、知识竞赛等趣味活动，以赛促读、以读促学，激发师生的阅读兴趣与知识探索热情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cxnSp>
        <p:nvCxnSpPr>
          <p:cNvPr id="18" name="Connector 18"/>
          <p:cNvCxnSpPr/>
          <p:nvPr/>
        </p:nvCxnSpPr>
        <p:spPr>
          <a:xfrm rot="10681477">
            <a:off x="8013591" y="4787901"/>
            <a:ext cx="736709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D0F29">
                <a:alpha val="99000"/>
              </a:srgbClr>
            </a:solidFill>
            <a:prstDash val="sysDash"/>
            <a:miter lim="1000000"/>
            <a:headEnd type="oval" w="med" len="med"/>
            <a:tailEnd type="oval" w="med" len="med"/>
          </a:ln>
        </p:spPr>
      </p:cxnSp>
      <p:sp>
        <p:nvSpPr>
          <p:cNvPr id="19" name="AutoShape 19"/>
          <p:cNvSpPr/>
          <p:nvPr/>
        </p:nvSpPr>
        <p:spPr>
          <a:xfrm>
            <a:off x="8750300" y="4330700"/>
            <a:ext cx="2705100" cy="1079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914400">
              <a:lnSpc>
                <a:spcPct val="100000"/>
              </a:lnSpc>
              <a:defRPr/>
            </a:pPr>
            <a:r>
              <a:rPr lang="en-US" sz="1600" b="1" i="0" u="none" strike="noStrike" dirty="0" err="1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创客工坊</a:t>
            </a:r>
            <a:r>
              <a:rPr lang="en-US" sz="1600" b="0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/>
            </a:r>
            <a:br>
              <a:rPr lang="en-US" sz="1600" b="0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</a:b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在数字共享空间开展创客教育与实践活动，融合阅读与动手创作，培养创新思维、实践能力与团队协作精神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cxnSp>
        <p:nvCxnSpPr>
          <p:cNvPr id="20" name="Connector 20"/>
          <p:cNvCxnSpPr/>
          <p:nvPr/>
        </p:nvCxnSpPr>
        <p:spPr>
          <a:xfrm rot="10715124">
            <a:off x="3327322" y="4787900"/>
            <a:ext cx="102877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D0F29">
                <a:alpha val="99000"/>
              </a:srgbClr>
            </a:solidFill>
            <a:prstDash val="sysDash"/>
            <a:miter lim="1000000"/>
            <a:headEnd type="oval" w="med" len="med"/>
            <a:tailEnd type="oval" w="med" len="med"/>
          </a:ln>
        </p:spPr>
      </p:cxnSp>
      <p:sp>
        <p:nvSpPr>
          <p:cNvPr id="21" name="AutoShape 21"/>
          <p:cNvSpPr/>
          <p:nvPr/>
        </p:nvSpPr>
        <p:spPr>
          <a:xfrm>
            <a:off x="622300" y="4330700"/>
            <a:ext cx="2705100" cy="10795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just" defTabSz="914400">
              <a:lnSpc>
                <a:spcPct val="100000"/>
              </a:lnSpc>
              <a:defRPr/>
            </a:pPr>
            <a:r>
              <a:rPr lang="en-US" sz="1600" b="1" i="0" u="none" strike="noStrike" dirty="0" err="1">
                <a:solidFill>
                  <a:srgbClr val="F5841C"/>
                </a:solidFill>
                <a:latin typeface="微软雅黑"/>
                <a:ea typeface="微软雅黑"/>
                <a:cs typeface="微软雅黑"/>
                <a:sym typeface="微软雅黑"/>
              </a:rPr>
              <a:t>文化展览</a:t>
            </a:r>
            <a:r>
              <a:rPr lang="en-US" sz="1600" b="0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  <a:t/>
            </a:r>
            <a:br>
              <a:rPr lang="en-US" sz="1600" b="0" i="0" u="none" strike="noStrike" dirty="0">
                <a:solidFill>
                  <a:srgbClr val="1F2329"/>
                </a:solidFill>
                <a:latin typeface="微软雅黑"/>
                <a:ea typeface="微软雅黑"/>
                <a:cs typeface="微软雅黑"/>
                <a:sym typeface="微软雅黑"/>
              </a:rPr>
            </a:b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策划主题书展、图书推荐展等文化展览，通过沉浸式布展与互动体验，拓宽视野，传递多元文化与人文精神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22" name="AutoShape 26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 dirty="0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14400"/>
            <a:ext cx="121793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3" name="AutoShape 3"/>
          <p:cNvSpPr/>
          <p:nvPr/>
        </p:nvSpPr>
        <p:spPr>
          <a:xfrm>
            <a:off x="190500" y="177800"/>
            <a:ext cx="1460500" cy="5842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587500" y="0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2578100" y="190500"/>
            <a:ext cx="5080000" cy="5207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关注我们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1333500"/>
            <a:ext cx="3556000" cy="4699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508000" y="1524000"/>
            <a:ext cx="3556000" cy="508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76200" rIns="88900" bIns="762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000" b="0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图书馆网页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18868" r="18866"/>
          <a:stretch>
            <a:fillRect/>
          </a:stretch>
        </p:blipFill>
        <p:spPr>
          <a:xfrm>
            <a:off x="889000" y="2286000"/>
            <a:ext cx="2794000" cy="2095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35000" y="4699000"/>
            <a:ext cx="3302000" cy="762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76200" rIns="88900" bIns="7620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http://www.hnwomen.com/lib</a:t>
            </a:r>
            <a:endParaRPr lang="en-US" dirty="0"/>
          </a:p>
          <a:p>
            <a:pPr marL="0" indent="0" algn="ctr">
              <a:lnSpc>
                <a:spcPct val="116666"/>
              </a:lnSpc>
            </a:pPr>
            <a:r>
              <a:rPr lang="en-US" b="0" i="0" u="none" strike="noStrike" dirty="0" err="1">
                <a:solidFill>
                  <a:srgbClr val="969696"/>
                </a:solidFill>
                <a:latin typeface="微软雅黑"/>
                <a:ea typeface="微软雅黑"/>
                <a:cs typeface="微软雅黑"/>
                <a:sym typeface="微软雅黑"/>
              </a:rPr>
              <a:t>馆藏查询</a:t>
            </a:r>
            <a:r>
              <a:rPr lang="en-US" b="0" i="0" u="none" strike="noStrike" dirty="0">
                <a:solidFill>
                  <a:srgbClr val="969696"/>
                </a:solidFill>
                <a:latin typeface="微软雅黑"/>
                <a:ea typeface="微软雅黑"/>
                <a:cs typeface="微软雅黑"/>
                <a:sym typeface="微软雅黑"/>
              </a:rPr>
              <a:t> · </a:t>
            </a:r>
            <a:r>
              <a:rPr lang="en-US" b="0" i="0" u="none" strike="noStrike" dirty="0" err="1">
                <a:solidFill>
                  <a:srgbClr val="969696"/>
                </a:solidFill>
                <a:latin typeface="微软雅黑"/>
                <a:ea typeface="微软雅黑"/>
                <a:cs typeface="微软雅黑"/>
                <a:sym typeface="微软雅黑"/>
              </a:rPr>
              <a:t>数据库</a:t>
            </a:r>
            <a:r>
              <a:rPr lang="en-US" b="0" i="0" u="none" strike="noStrike" dirty="0">
                <a:solidFill>
                  <a:srgbClr val="969696"/>
                </a:solidFill>
                <a:latin typeface="微软雅黑"/>
                <a:ea typeface="微软雅黑"/>
                <a:cs typeface="微软雅黑"/>
                <a:sym typeface="微软雅黑"/>
              </a:rPr>
              <a:t> · </a:t>
            </a:r>
            <a:r>
              <a:rPr lang="en-US" b="0" i="0" u="none" strike="noStrike" dirty="0" err="1">
                <a:solidFill>
                  <a:srgbClr val="969696"/>
                </a:solidFill>
                <a:latin typeface="微软雅黑"/>
                <a:ea typeface="微软雅黑"/>
                <a:cs typeface="微软雅黑"/>
                <a:sym typeface="微软雅黑"/>
              </a:rPr>
              <a:t>新书推荐</a:t>
            </a:r>
            <a:endParaRPr lang="en-US" b="0" i="0" u="none" strike="noStrike" dirty="0">
              <a:solidFill>
                <a:srgbClr val="969696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318000" y="1333500"/>
            <a:ext cx="3556000" cy="4699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18000" y="1524000"/>
            <a:ext cx="3556000" cy="508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76200" rIns="88900" bIns="762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000" b="0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微信公众号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07000" y="2349500"/>
            <a:ext cx="1778000" cy="177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3" name="AutoShape 13"/>
          <p:cNvSpPr/>
          <p:nvPr/>
        </p:nvSpPr>
        <p:spPr>
          <a:xfrm>
            <a:off x="4445000" y="4572000"/>
            <a:ext cx="3302000" cy="635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76200" rIns="88900" bIns="7620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扫码关注，获取最新通知与活动资讯</a:t>
            </a:r>
            <a:endParaRPr lang="en-US" dirty="0"/>
          </a:p>
        </p:txBody>
      </p:sp>
      <p:sp>
        <p:nvSpPr>
          <p:cNvPr id="14" name="AutoShape 14"/>
          <p:cNvSpPr/>
          <p:nvPr/>
        </p:nvSpPr>
        <p:spPr>
          <a:xfrm>
            <a:off x="8128000" y="1333500"/>
            <a:ext cx="3556000" cy="4699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128000" y="1524000"/>
            <a:ext cx="3556000" cy="508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76200" rIns="88900" bIns="762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000" b="0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图书馆活动群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017000" y="2349500"/>
            <a:ext cx="1778000" cy="177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8255000" y="4572000"/>
            <a:ext cx="3302000" cy="635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76200" rIns="88900" bIns="7620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扫码入群，第一时间获取活动预告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1894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508000"/>
            <a:ext cx="11176000" cy="762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1134518"/>
            <a:ext cx="10668000" cy="635000"/>
          </a:xfrm>
          <a:prstGeom prst="roundRect">
            <a:avLst>
              <a:gd name="adj" fmla="val 0"/>
            </a:avLst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6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欢迎推荐心仪好书，我们将认真评估并酌情采购</a:t>
            </a:r>
            <a:r>
              <a:rPr lang="en-US" sz="16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762000" y="2328325"/>
            <a:ext cx="3302000" cy="1524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90500" tIns="190500" rIns="19050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推荐信息要素</a:t>
            </a:r>
            <a:endParaRPr lang="en-US" sz="1100"/>
          </a:p>
          <a:p>
            <a:pPr marL="0" indent="0" algn="ctr">
              <a:lnSpc>
                <a:spcPct val="108333"/>
              </a:lnSpc>
            </a:pP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请准确填写书名、ISBN、作者、出版社等关键信息。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4445000" y="2328325"/>
            <a:ext cx="3302000" cy="1524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90500" tIns="190500" rIns="19050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600" b="1" i="0" u="none" strike="noStrike" dirty="0" err="1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便捷提交方式</a:t>
            </a:r>
            <a:endParaRPr lang="en-US" sz="1100" dirty="0"/>
          </a:p>
          <a:p>
            <a:pPr marL="0" indent="0" algn="ctr">
              <a:lnSpc>
                <a:spcPct val="108333"/>
              </a:lnSpc>
            </a:pPr>
            <a:endParaRPr lang="en-US" sz="1100" dirty="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 dirty="0" err="1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可前往图书馆</a:t>
            </a:r>
            <a:r>
              <a:rPr lang="zh-CN" altLang="en-US" sz="1400" b="0" i="0" u="none" strike="noStrike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，每个书库检索台上都有</a:t>
            </a:r>
            <a:r>
              <a:rPr lang="en-US" sz="1400" b="0" i="0" u="none" strike="noStrike" dirty="0" err="1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纸质</a:t>
            </a:r>
            <a:r>
              <a:rPr lang="zh-CN" altLang="en-US" sz="1400" b="0" i="0" u="none" strike="noStrike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荐书</a:t>
            </a:r>
            <a:r>
              <a:rPr lang="en-US" sz="1400" b="0" i="0" u="none" strike="noStrike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表</a:t>
            </a:r>
            <a:r>
              <a:rPr lang="zh-CN" altLang="en-US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格</a:t>
            </a:r>
            <a:r>
              <a:rPr lang="en-US" sz="1400" b="0" i="0" u="none" strike="noStrike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，</a:t>
            </a: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或通过图书馆官网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/</a:t>
            </a: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微信公众号的「图书推荐」专栏提交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8128000" y="2328325"/>
            <a:ext cx="3302000" cy="1524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90500" tIns="190500" rIns="19050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600" b="1" i="0" u="none" strike="noStrike" dirty="0" err="1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采购反馈跟进</a:t>
            </a:r>
            <a:endParaRPr lang="en-US" sz="1100" dirty="0"/>
          </a:p>
          <a:p>
            <a:pPr marL="0" indent="0" algn="ctr">
              <a:lnSpc>
                <a:spcPct val="108333"/>
              </a:lnSpc>
            </a:pPr>
            <a:endParaRPr lang="en-US" sz="1100" dirty="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定期汇总推荐清单，采购到馆后将在图书馆公告栏及线上平台公示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762000" y="4140192"/>
            <a:ext cx="10668000" cy="2235200"/>
          </a:xfrm>
          <a:prstGeom prst="roundRect">
            <a:avLst>
              <a:gd name="adj" fmla="val 0"/>
            </a:avLst>
          </a:prstGeom>
          <a:blipFill rotWithShape="1">
            <a:blip r:embed="rId3"/>
            <a:stretch>
              <a:fillRect/>
            </a:stretch>
          </a:blip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cxnSp>
        <p:nvCxnSpPr>
          <p:cNvPr id="8" name="Connector 8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2590799" y="190500"/>
            <a:ext cx="4258733" cy="520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>
            <a:no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 dirty="0" err="1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欢迎推荐图书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549400" y="1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>
            <a:noAutofit/>
          </a:bodyPr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684341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8466" y="4284107"/>
            <a:ext cx="5063067" cy="2260605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1363107"/>
            <a:ext cx="5080000" cy="2413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1617107"/>
            <a:ext cx="4572000" cy="381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err="1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招募</a:t>
            </a:r>
            <a:r>
              <a:rPr lang="zh-CN" altLang="en-US" sz="18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目的</a:t>
            </a:r>
            <a:r>
              <a:rPr lang="en-US" sz="1800" b="1" i="0" u="none" strike="noStrike" dirty="0" err="1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与职责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1016000" y="2188607"/>
            <a:ext cx="4648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indent="0" algn="l">
              <a:lnSpc>
                <a:spcPct val="108333"/>
              </a:lnSpc>
              <a:defRPr/>
            </a:pPr>
            <a:r>
              <a:rPr lang="zh-CN" altLang="en-US" sz="1400" b="1" i="0" u="none" strike="noStrike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目的</a:t>
            </a:r>
            <a:r>
              <a:rPr lang="en-US" sz="1400" b="1" i="0" u="none" strike="noStrike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搭建图书馆与师生的沟通桥梁，共同建设书香校园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  <a:endParaRPr lang="en-US" sz="1100" dirty="0"/>
          </a:p>
          <a:p>
            <a:pPr marL="0" indent="0" algn="l">
              <a:lnSpc>
                <a:spcPct val="108333"/>
              </a:lnSpc>
            </a:pPr>
            <a:r>
              <a:rPr lang="en-US" sz="1400" b="1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职责：</a:t>
            </a: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协助图书整理、参与读者咨询、配合阅读推广活动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6349999" y="1363107"/>
            <a:ext cx="5063067" cy="2413000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6604000" y="1617107"/>
            <a:ext cx="3302000" cy="381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招聘岗位与报名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604000" y="2188607"/>
            <a:ext cx="330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岗位：</a:t>
            </a: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网络义务馆员（新媒体运营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）、</a:t>
            </a: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书库管理馆员（图书整理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）。</a:t>
            </a:r>
            <a:endParaRPr lang="en-US" sz="1100" dirty="0"/>
          </a:p>
          <a:p>
            <a:pPr marL="0" indent="0" algn="l">
              <a:lnSpc>
                <a:spcPct val="108333"/>
              </a:lnSpc>
            </a:pPr>
            <a:r>
              <a:rPr lang="en-US" sz="1400" b="1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报名：</a:t>
            </a: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扫描下方二维码报名，</a:t>
            </a:r>
            <a:r>
              <a:rPr lang="en-US" sz="1400" b="0" i="0" u="none" strike="noStrike" dirty="0" err="1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欢迎热心</a:t>
            </a:r>
            <a:r>
              <a:rPr lang="zh-CN" altLang="en-US" sz="1400" b="0" i="0" u="none" strike="noStrike" dirty="0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志愿服务</a:t>
            </a:r>
            <a:r>
              <a:rPr lang="en-US" sz="1400" b="0" i="0" u="none" strike="noStrike" dirty="0" err="1" smtClean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的同学加入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4284108"/>
            <a:ext cx="5080000" cy="2260626"/>
          </a:xfrm>
          <a:prstGeom prst="roundRect">
            <a:avLst>
              <a:gd name="adj" fmla="val 0"/>
            </a:avLst>
          </a:prstGeom>
          <a:solidFill>
            <a:srgbClr val="F0F8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016000" y="4524747"/>
            <a:ext cx="4572000" cy="381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err="1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工作时间与奖励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1016000" y="5066836"/>
            <a:ext cx="457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>
            <a:noAutofit/>
          </a:bodyPr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时间：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每周固定工作1.5小时，时间灵活可协调。</a:t>
            </a:r>
            <a:endParaRPr lang="en-US" sz="1100" dirty="0"/>
          </a:p>
          <a:p>
            <a:pPr marL="0" indent="0" algn="l">
              <a:lnSpc>
                <a:spcPct val="108333"/>
              </a:lnSpc>
            </a:pPr>
            <a:r>
              <a:rPr lang="en-US" sz="1400" b="1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奖励：</a:t>
            </a:r>
            <a:r>
              <a:rPr lang="en-US" sz="1400" b="0" i="0" u="none" strike="noStrike" dirty="0" err="1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增加借书权限、提供实践证明、综合测评加分</a:t>
            </a:r>
            <a:r>
              <a:rPr lang="en-US" sz="1400" b="0" i="0" u="none" strike="noStrike" dirty="0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084" y="4516005"/>
            <a:ext cx="1651000" cy="163599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692" y="4516541"/>
            <a:ext cx="1651000" cy="163491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14" name="Connector 14"/>
          <p:cNvCxnSpPr/>
          <p:nvPr/>
        </p:nvCxnSpPr>
        <p:spPr>
          <a:xfrm>
            <a:off x="0" y="914400"/>
            <a:ext cx="1220470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19095">
                <a:alpha val="100000"/>
              </a:srgbClr>
            </a:solidFill>
            <a:prstDash val="solid"/>
            <a:miter lim="1000000"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2590799" y="190500"/>
            <a:ext cx="4258733" cy="520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>
            <a:no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义务馆员招募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549400" y="1"/>
            <a:ext cx="863600" cy="914400"/>
          </a:xfrm>
          <a:prstGeom prst="chevron">
            <a:avLst>
              <a:gd name="adj" fmla="val 5000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190500" y="177800"/>
            <a:ext cx="14605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>
            <a:noAutofit/>
          </a:bodyPr>
          <a:lstStyle/>
          <a:p>
            <a:pPr marL="0" indent="0" algn="l" defTabSz="1092200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666666"/>
                </a:solidFill>
                <a:latin typeface="Eras Bold ITC"/>
                <a:ea typeface="Eras Bold ITC"/>
                <a:cs typeface="Eras Bold ITC"/>
                <a:sym typeface="Eras Bold ITC"/>
              </a:rPr>
              <a:t>LIBRARY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605331" y="6248400"/>
            <a:ext cx="2128252" cy="381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400" b="1" i="0" u="none" strike="noStrike" dirty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义工群</a:t>
            </a:r>
            <a:r>
              <a:rPr lang="en-US" sz="14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1</a:t>
            </a:r>
            <a:r>
              <a:rPr lang="zh-CN" altLang="en-US" sz="14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altLang="zh-CN" sz="14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1073084832</a:t>
            </a:r>
            <a:endParaRPr lang="en-US" sz="1100" dirty="0"/>
          </a:p>
        </p:txBody>
      </p:sp>
      <p:sp>
        <p:nvSpPr>
          <p:cNvPr id="19" name="AutoShape 19"/>
          <p:cNvSpPr/>
          <p:nvPr/>
        </p:nvSpPr>
        <p:spPr>
          <a:xfrm>
            <a:off x="8938127" y="6248400"/>
            <a:ext cx="2070769" cy="381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400" b="1" i="0" u="none" strike="noStrike" dirty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义工群</a:t>
            </a:r>
            <a:r>
              <a:rPr lang="en-US" sz="14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2</a:t>
            </a:r>
            <a:r>
              <a:rPr lang="zh-CN" altLang="en-US" sz="14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：</a:t>
            </a:r>
            <a:r>
              <a:rPr lang="en-US" altLang="zh-CN" sz="1400" b="1" i="0" u="none" strike="noStrike" dirty="0" smtClean="0">
                <a:solidFill>
                  <a:srgbClr val="319095"/>
                </a:solidFill>
                <a:latin typeface="微软雅黑"/>
                <a:ea typeface="微软雅黑"/>
                <a:cs typeface="微软雅黑"/>
                <a:sym typeface="微软雅黑"/>
              </a:rPr>
              <a:t>522306209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66262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23366" b="23366"/>
          <a:stretch>
            <a:fillRect/>
          </a:stretch>
        </p:blipFill>
        <p:spPr>
          <a:xfrm>
            <a:off x="381000" y="846224"/>
            <a:ext cx="11430000" cy="3429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381000" y="4699000"/>
            <a:ext cx="11430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3200" b="1" i="0" u="none" strike="noStrike" dirty="0" err="1">
                <a:solidFill>
                  <a:srgbClr val="319095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欢迎加入我们</a:t>
            </a: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381000" y="5715000"/>
            <a:ext cx="114300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800" b="0" i="0" u="none" strike="noStrike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“</a:t>
            </a:r>
            <a:r>
              <a:rPr lang="en-US" sz="1800" b="0" i="0" u="none" strike="noStrike" dirty="0" err="1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共享、开放、交流”的理念</a:t>
            </a:r>
            <a:r>
              <a:rPr lang="en-US" sz="1800" b="0" i="0" u="none" strike="noStrike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 | “</a:t>
            </a:r>
            <a:r>
              <a:rPr lang="en-US" sz="1800" b="0" i="0" u="none" strike="noStrike" dirty="0" err="1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cs typeface="Noto Sans SC"/>
                <a:sym typeface="Noto Sans SC"/>
              </a:rPr>
              <a:t>读者第一，服务至上”的准则</a:t>
            </a:r>
            <a:endParaRPr lang="en-US" sz="11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2118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660900" y="1130300"/>
            <a:ext cx="2882900" cy="2489200"/>
          </a:xfrm>
          <a:prstGeom prst="triangle">
            <a:avLst>
              <a:gd name="adj" fmla="val 50000"/>
            </a:avLst>
          </a:prstGeom>
          <a:solidFill>
            <a:srgbClr val="F2F2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6400800"/>
            <a:ext cx="30480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048000" y="6400800"/>
            <a:ext cx="30607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96000" y="6400800"/>
            <a:ext cx="30480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144000" y="6400800"/>
            <a:ext cx="3048000" cy="4572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 flipV="1">
            <a:off x="0" y="0"/>
            <a:ext cx="3048000" cy="88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FCAC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 flipV="1">
            <a:off x="3048000" y="2667"/>
            <a:ext cx="3048000" cy="88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0BF0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 flipV="1">
            <a:off x="6083300" y="2667"/>
            <a:ext cx="3048000" cy="88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31909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 flipV="1">
            <a:off x="9144000" y="2667"/>
            <a:ext cx="3048000" cy="889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5841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68800" y="1562100"/>
            <a:ext cx="3606800" cy="2057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en-US" sz="8000" b="0" i="0" u="none" strike="noStrike">
                <a:solidFill>
                  <a:srgbClr val="319095"/>
                </a:solidFill>
                <a:latin typeface="Impact"/>
                <a:ea typeface="Impact"/>
                <a:cs typeface="Impact"/>
                <a:sym typeface="Impact"/>
              </a:rPr>
              <a:t>THANKS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695700" y="3556000"/>
            <a:ext cx="4800600" cy="1016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 defTabSz="914400">
              <a:lnSpc>
                <a:spcPct val="100000"/>
              </a:lnSpc>
              <a:defRPr/>
            </a:pPr>
            <a:r>
              <a:rPr lang="en-US" sz="6000" b="1" i="0" u="none" strike="noStrike" dirty="0" err="1" smtClean="0">
                <a:solidFill>
                  <a:srgbClr val="404040"/>
                </a:solidFill>
                <a:latin typeface="微软雅黑"/>
                <a:ea typeface="微软雅黑"/>
                <a:cs typeface="微软雅黑"/>
                <a:sym typeface="微软雅黑"/>
              </a:rPr>
              <a:t>谢谢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1016000" y="4699000"/>
            <a:ext cx="10160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微软雅黑"/>
                <a:ea typeface="微软雅黑"/>
                <a:cs typeface="微软雅黑"/>
                <a:sym typeface="微软雅黑"/>
              </a:rPr>
              <a:t>知识改变命运，学习成就未来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794000" y="5524500"/>
            <a:ext cx="33020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600" b="0" i="0" u="none" strike="noStrike" dirty="0" err="1" smtClean="0">
                <a:solidFill>
                  <a:srgbClr val="262626"/>
                </a:solidFill>
                <a:latin typeface="微软雅黑"/>
                <a:ea typeface="微软雅黑"/>
                <a:cs typeface="微软雅黑"/>
                <a:sym typeface="微软雅黑"/>
              </a:rPr>
              <a:t>主办：图书馆</a:t>
            </a:r>
            <a:endParaRPr lang="en-US" sz="1100" dirty="0"/>
          </a:p>
        </p:txBody>
      </p:sp>
      <p:sp>
        <p:nvSpPr>
          <p:cNvPr id="15" name="AutoShape 15"/>
          <p:cNvSpPr/>
          <p:nvPr/>
        </p:nvSpPr>
        <p:spPr>
          <a:xfrm>
            <a:off x="6223000" y="5524500"/>
            <a:ext cx="33020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600" b="0" i="0" u="none" strike="noStrike" dirty="0" smtClean="0">
                <a:solidFill>
                  <a:srgbClr val="262626"/>
                </a:solidFill>
                <a:latin typeface="微软雅黑"/>
                <a:ea typeface="微软雅黑"/>
                <a:cs typeface="微软雅黑"/>
                <a:sym typeface="微软雅黑"/>
              </a:rPr>
              <a:t>2026年</a:t>
            </a:r>
            <a:r>
              <a:rPr lang="en-US" sz="1600" b="0" i="0" u="none" strike="noStrike" dirty="0">
                <a:solidFill>
                  <a:srgbClr val="262626"/>
                </a:solidFill>
                <a:latin typeface="微软雅黑"/>
                <a:ea typeface="微软雅黑"/>
                <a:cs typeface="微软雅黑"/>
                <a:sym typeface="微软雅黑"/>
              </a:rPr>
              <a:t>9月</a:t>
            </a:r>
            <a:endParaRPr lang="en-US" sz="1100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" y="121426"/>
            <a:ext cx="3093465" cy="66440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1697</Words>
  <Application>Microsoft Office PowerPoint</Application>
  <PresentationFormat>自定义</PresentationFormat>
  <Paragraphs>339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25" baseType="lpstr"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68</cp:revision>
  <dcterms:modified xsi:type="dcterms:W3CDTF">2026-10-10T00:36:31Z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{"Label":"1","ContentProducer":"001191110102MACQD9K64010000","ProduceID":"7682998438040144877","ReservedCode1":"","ContentPropagator":"","PropagateID":"","ReservedCode2":""}</vt:lpwstr>
  </property>
</Properties>
</file>